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8" r:id="rId8"/>
    <p:sldId id="265" r:id="rId9"/>
    <p:sldId id="262" r:id="rId10"/>
    <p:sldId id="263" r:id="rId11"/>
    <p:sldId id="264" r:id="rId12"/>
    <p:sldId id="270" r:id="rId13"/>
    <p:sldId id="266" r:id="rId14"/>
    <p:sldId id="267" r:id="rId15"/>
    <p:sldId id="269" r:id="rId16"/>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9940"/>
    <a:srgbClr val="E8E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10" d="100"/>
          <a:sy n="110" d="100"/>
        </p:scale>
        <p:origin x="168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5346162" cy="7560604"/>
          </a:xfrm>
          <a:prstGeom prst="rect">
            <a:avLst/>
          </a:prstGeom>
        </p:spPr>
      </p:pic>
      <p:sp>
        <p:nvSpPr>
          <p:cNvPr id="2" name="Holder 2"/>
          <p:cNvSpPr>
            <a:spLocks noGrp="1"/>
          </p:cNvSpPr>
          <p:nvPr>
            <p:ph type="title"/>
          </p:nvPr>
        </p:nvSpPr>
        <p:spPr/>
        <p:txBody>
          <a:bodyPr lIns="0" tIns="0" rIns="0" bIns="0"/>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0693400" cy="7560945"/>
          </a:xfrm>
          <a:custGeom>
            <a:avLst/>
            <a:gdLst/>
            <a:ahLst/>
            <a:cxnLst/>
            <a:rect l="l" t="t" r="r" b="b"/>
            <a:pathLst>
              <a:path w="10693400" h="7560945">
                <a:moveTo>
                  <a:pt x="10693399" y="7560604"/>
                </a:moveTo>
                <a:lnTo>
                  <a:pt x="0" y="7560604"/>
                </a:lnTo>
                <a:lnTo>
                  <a:pt x="0" y="0"/>
                </a:lnTo>
                <a:lnTo>
                  <a:pt x="10693399" y="0"/>
                </a:lnTo>
                <a:lnTo>
                  <a:pt x="10693399" y="7560604"/>
                </a:lnTo>
                <a:close/>
              </a:path>
            </a:pathLst>
          </a:custGeom>
          <a:solidFill>
            <a:srgbClr val="F1F4F2"/>
          </a:solidFill>
        </p:spPr>
        <p:txBody>
          <a:bodyPr wrap="square" lIns="0" tIns="0" rIns="0" bIns="0" rtlCol="0"/>
          <a:lstStyle/>
          <a:p>
            <a:endParaRPr/>
          </a:p>
        </p:txBody>
      </p:sp>
      <p:sp>
        <p:nvSpPr>
          <p:cNvPr id="2" name="Holder 2"/>
          <p:cNvSpPr>
            <a:spLocks noGrp="1"/>
          </p:cNvSpPr>
          <p:nvPr>
            <p:ph type="title"/>
          </p:nvPr>
        </p:nvSpPr>
        <p:spPr>
          <a:xfrm>
            <a:off x="1557321" y="484462"/>
            <a:ext cx="7578756" cy="1038225"/>
          </a:xfrm>
          <a:prstGeom prst="rect">
            <a:avLst/>
          </a:prstGeom>
        </p:spPr>
        <p:txBody>
          <a:bodyPr wrap="square" lIns="0" tIns="0" rIns="0" bIns="0">
            <a:spAutoFit/>
          </a:bodyPr>
          <a:lstStyle>
            <a:lvl1pPr>
              <a:defRPr sz="3600" b="1" i="0">
                <a:solidFill>
                  <a:srgbClr val="C79940"/>
                </a:solidFill>
                <a:latin typeface="Times New Roman"/>
                <a:cs typeface="Times New Roman"/>
              </a:defRPr>
            </a:lvl1pPr>
          </a:lstStyle>
          <a:p>
            <a:endParaRPr/>
          </a:p>
        </p:txBody>
      </p:sp>
      <p:sp>
        <p:nvSpPr>
          <p:cNvPr id="3" name="Holder 3"/>
          <p:cNvSpPr>
            <a:spLocks noGrp="1"/>
          </p:cNvSpPr>
          <p:nvPr>
            <p:ph type="body" idx="1"/>
          </p:nvPr>
        </p:nvSpPr>
        <p:spPr>
          <a:xfrm>
            <a:off x="831150" y="2446897"/>
            <a:ext cx="9031099" cy="294830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9/2/22</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82098" y="2786922"/>
            <a:ext cx="5041900" cy="1989006"/>
          </a:xfrm>
          <a:prstGeom prst="rect">
            <a:avLst/>
          </a:prstGeom>
        </p:spPr>
        <p:txBody>
          <a:bodyPr vert="horz" wrap="square" lIns="0" tIns="262890" rIns="0" bIns="0" rtlCol="0">
            <a:spAutoFit/>
          </a:bodyPr>
          <a:lstStyle/>
          <a:p>
            <a:pPr marL="12700" marR="5080" indent="-635" algn="ctr">
              <a:lnSpc>
                <a:spcPct val="79900"/>
              </a:lnSpc>
              <a:spcBef>
                <a:spcPts val="2070"/>
              </a:spcBef>
            </a:pPr>
            <a:r>
              <a:rPr lang="fr-FR" sz="6000" spc="-185" dirty="0">
                <a:latin typeface="Tahoma"/>
                <a:cs typeface="Tahoma"/>
              </a:rPr>
              <a:t>TRANSPORT DURABLE</a:t>
            </a:r>
            <a:br>
              <a:rPr lang="fr-FR" sz="6600" spc="-185" dirty="0">
                <a:latin typeface="Tahoma"/>
                <a:cs typeface="Tahoma"/>
              </a:rPr>
            </a:br>
            <a:r>
              <a:rPr sz="2000" b="0" spc="110" dirty="0">
                <a:solidFill>
                  <a:srgbClr val="282472"/>
                </a:solidFill>
                <a:latin typeface="Tahoma"/>
                <a:cs typeface="Tahoma"/>
              </a:rPr>
              <a:t>Dossier</a:t>
            </a:r>
            <a:r>
              <a:rPr sz="2000" b="0" spc="25" dirty="0">
                <a:solidFill>
                  <a:srgbClr val="282472"/>
                </a:solidFill>
                <a:latin typeface="Tahoma"/>
                <a:cs typeface="Tahoma"/>
              </a:rPr>
              <a:t> </a:t>
            </a:r>
            <a:r>
              <a:rPr sz="2000" b="0" spc="125" dirty="0">
                <a:solidFill>
                  <a:srgbClr val="282472"/>
                </a:solidFill>
                <a:latin typeface="Tahoma"/>
                <a:cs typeface="Tahoma"/>
              </a:rPr>
              <a:t>de</a:t>
            </a:r>
            <a:r>
              <a:rPr sz="2000" b="0" spc="25" dirty="0">
                <a:solidFill>
                  <a:srgbClr val="282472"/>
                </a:solidFill>
                <a:latin typeface="Tahoma"/>
                <a:cs typeface="Tahoma"/>
              </a:rPr>
              <a:t> </a:t>
            </a:r>
            <a:r>
              <a:rPr sz="2000" b="0" spc="130" dirty="0">
                <a:solidFill>
                  <a:srgbClr val="282472"/>
                </a:solidFill>
                <a:latin typeface="Tahoma"/>
                <a:cs typeface="Tahoma"/>
              </a:rPr>
              <a:t>candidature</a:t>
            </a:r>
            <a:endParaRPr sz="2000"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25130" y="1633146"/>
            <a:ext cx="10671783" cy="702039"/>
          </a:xfrm>
        </p:spPr>
        <p:txBody>
          <a:bodyPr/>
          <a:lstStyle/>
          <a:p>
            <a:pPr algn="ctr"/>
            <a:r>
              <a:rPr lang="fr-FR" dirty="0">
                <a:solidFill>
                  <a:srgbClr val="302E2C"/>
                </a:solidFill>
              </a:rPr>
              <a:t>Événements marquants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46640" y="2486025"/>
            <a:ext cx="9525000" cy="5232202"/>
          </a:xfrm>
          <a:prstGeom prst="rect">
            <a:avLst/>
          </a:prstGeom>
          <a:noFill/>
        </p:spPr>
        <p:txBody>
          <a:bodyPr wrap="square">
            <a:spAutoFit/>
          </a:bodyPr>
          <a:lstStyle/>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20</a:t>
            </a:r>
            <a:r>
              <a:rPr lang="fr-FR" sz="2000" b="1" cap="small" spc="114" dirty="0">
                <a:solidFill>
                  <a:srgbClr val="C79940"/>
                </a:solidFill>
                <a:latin typeface="Times New Roman" panose="02020603050405020304" pitchFamily="18" charset="0"/>
                <a:cs typeface="Times New Roman" panose="02020603050405020304" pitchFamily="18" charset="0"/>
              </a:rPr>
              <a:t> </a:t>
            </a:r>
            <a:endParaRPr lang="fr-FR" sz="2000" b="1"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Communication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2000" b="1" u="sng" cap="small" spc="114" dirty="0">
                <a:solidFill>
                  <a:srgbClr val="C79940"/>
                </a:solidFill>
                <a:latin typeface="Times New Roman" panose="02020603050405020304" pitchFamily="18" charset="0"/>
                <a:cs typeface="Times New Roman" panose="02020603050405020304" pitchFamily="18" charset="0"/>
              </a:rPr>
              <a:t>2</a:t>
            </a:r>
            <a:r>
              <a:rPr lang="fr-FR" sz="2000" b="1" u="sng" cap="small" spc="555" dirty="0">
                <a:solidFill>
                  <a:srgbClr val="C79940"/>
                </a:solidFill>
                <a:latin typeface="Times New Roman" panose="02020603050405020304" pitchFamily="18" charset="0"/>
                <a:cs typeface="Times New Roman" panose="02020603050405020304" pitchFamily="18" charset="0"/>
              </a:rPr>
              <a:t>0</a:t>
            </a:r>
            <a:r>
              <a:rPr lang="fr-FR" sz="2000" b="1" u="sng" cap="small" spc="114" dirty="0">
                <a:solidFill>
                  <a:srgbClr val="C79940"/>
                </a:solidFill>
                <a:latin typeface="Times New Roman" panose="02020603050405020304" pitchFamily="18" charset="0"/>
                <a:cs typeface="Times New Roman" panose="02020603050405020304" pitchFamily="18" charset="0"/>
              </a:rPr>
              <a:t>21</a:t>
            </a:r>
            <a:endParaRPr lang="fr-FR" sz="2000" b="1" u="sng" dirty="0">
              <a:solidFill>
                <a:srgbClr val="C79940"/>
              </a:solidFill>
              <a:latin typeface="Times New Roman" panose="02020603050405020304" pitchFamily="18" charset="0"/>
              <a:ea typeface="+mj-ea"/>
              <a:cs typeface="Times New Roman" panose="02020603050405020304" pitchFamily="18" charset="0"/>
            </a:endParaRPr>
          </a:p>
          <a:p>
            <a:endParaRPr lang="fr-FR" sz="1400" b="1" dirty="0">
              <a:solidFill>
                <a:srgbClr val="302E2C"/>
              </a:solidFill>
              <a:latin typeface="Times New Roman"/>
              <a:ea typeface="+mj-ea"/>
              <a:cs typeface="Times New Roman"/>
            </a:endParaRPr>
          </a:p>
          <a:p>
            <a:r>
              <a:rPr lang="fr-FR" sz="1400" b="1" dirty="0"/>
              <a:t>Stratégie commerciale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r>
              <a:rPr lang="fr-FR" sz="1400" b="1" dirty="0"/>
              <a:t>Communication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6829376B-1B44-9F5E-F51D-74485DBF645B}"/>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76740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2215991"/>
          </a:xfrm>
        </p:spPr>
        <p:txBody>
          <a:bodyPr/>
          <a:lstStyle/>
          <a:p>
            <a:pPr algn="ctr"/>
            <a:r>
              <a:rPr lang="fr-FR" dirty="0">
                <a:solidFill>
                  <a:srgbClr val="302E2C"/>
                </a:solidFill>
              </a:rPr>
              <a:t>Politique RH</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3700" y="2486025"/>
            <a:ext cx="9906000" cy="2462213"/>
          </a:xfrm>
          <a:prstGeom prst="rect">
            <a:avLst/>
          </a:prstGeom>
          <a:noFill/>
        </p:spPr>
        <p:txBody>
          <a:bodyPr wrap="square">
            <a:spAutoFit/>
          </a:bodyPr>
          <a:lstStyle/>
          <a:p>
            <a:r>
              <a:rPr lang="fr-FR" sz="1400" i="1" dirty="0"/>
              <a:t>Indiquez les initiatives prises en matière de gestion des ressources humaines et de politique sociale au cours des trois dernières années (recrutement, formation, promotion…), mais aussi vos démarches visant à promouvoir les métiers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6E5304C6-CF48-574C-880A-D407A5823303}"/>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1317071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800225"/>
            <a:ext cx="10671783" cy="2769989"/>
          </a:xfrm>
        </p:spPr>
        <p:txBody>
          <a:bodyPr/>
          <a:lstStyle/>
          <a:p>
            <a:pPr algn="ctr"/>
            <a:r>
              <a:rPr lang="fr-FR" dirty="0">
                <a:solidFill>
                  <a:srgbClr val="302E2C"/>
                </a:solidFill>
              </a:rPr>
              <a:t>Historique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91808" y="2714625"/>
            <a:ext cx="9906000" cy="2246769"/>
          </a:xfrm>
          <a:prstGeom prst="rect">
            <a:avLst/>
          </a:prstGeom>
          <a:noFill/>
        </p:spPr>
        <p:txBody>
          <a:bodyPr wrap="square">
            <a:spAutoFit/>
          </a:bodyPr>
          <a:lstStyle/>
          <a:p>
            <a:r>
              <a:rPr lang="fr-FR" sz="1400" i="1" dirty="0"/>
              <a:t>Indiquez les faits marquants de la société, de sa création à aujourd’hui :  </a:t>
            </a:r>
          </a:p>
          <a:p>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69BEB67A-A0F8-0B8E-BB01-B7B9724BE8F6}"/>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353003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6" y="1916238"/>
            <a:ext cx="10671783" cy="636389"/>
          </a:xfrm>
        </p:spPr>
        <p:txBody>
          <a:bodyPr/>
          <a:lstStyle/>
          <a:p>
            <a:pPr algn="ctr"/>
            <a:r>
              <a:rPr lang="fr-FR" dirty="0">
                <a:solidFill>
                  <a:srgbClr val="302E2C"/>
                </a:solidFill>
              </a:rPr>
              <a:t>Documents complémentaires à nous envoyer</a:t>
            </a:r>
            <a:br>
              <a:rPr lang="fr-FR" sz="3600" i="1" dirty="0">
                <a:solidFill>
                  <a:srgbClr val="E20019"/>
                </a:solidFill>
                <a:latin typeface="Verdana" panose="020B0604030504040204" pitchFamily="34" charset="0"/>
                <a:ea typeface="Verdana" panose="020B0604030504040204" pitchFamily="34" charset="0"/>
              </a:rPr>
            </a:br>
            <a:br>
              <a:rPr lang="fr-FR" dirty="0">
                <a:solidFill>
                  <a:srgbClr val="302E2C"/>
                </a:solidFill>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820167"/>
            <a:ext cx="9982200" cy="3970318"/>
          </a:xfrm>
          <a:prstGeom prst="rect">
            <a:avLst/>
          </a:prstGeom>
          <a:noFill/>
        </p:spPr>
        <p:txBody>
          <a:bodyPr wrap="square">
            <a:spAutoFit/>
          </a:bodyPr>
          <a:lstStyle/>
          <a:p>
            <a:r>
              <a:rPr lang="fr-FR" sz="1400" i="1" dirty="0"/>
              <a:t>Merci de joindre impérativement à votre dossier :</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pPr marL="114300" indent="-285750">
              <a:buFont typeface="Wingdings" panose="05000000000000000000" pitchFamily="2" charset="2"/>
              <a:buChar char="q"/>
            </a:pPr>
            <a:r>
              <a:rPr lang="fr-FR" sz="1400" b="1" dirty="0"/>
              <a:t>Photo portrait de vous</a:t>
            </a:r>
          </a:p>
          <a:p>
            <a:pPr marL="114300" indent="-285750">
              <a:buFont typeface="Wingdings" panose="05000000000000000000" pitchFamily="2" charset="2"/>
              <a:buChar char="q"/>
            </a:pPr>
            <a:endParaRPr lang="fr-FR" sz="1400" b="1" dirty="0"/>
          </a:p>
          <a:p>
            <a:pPr indent="-171450">
              <a:buFont typeface="Wingdings" panose="05000000000000000000" pitchFamily="2" charset="2"/>
              <a:buChar char="§"/>
            </a:pPr>
            <a:endParaRPr lang="fr-FR" sz="1400" b="1" dirty="0"/>
          </a:p>
          <a:p>
            <a:pPr marL="285750" indent="-285750">
              <a:buFont typeface="Wingdings" panose="05000000000000000000" pitchFamily="2" charset="2"/>
              <a:buChar char="q"/>
            </a:pPr>
            <a:r>
              <a:rPr lang="fr-FR" sz="1400" b="1" dirty="0"/>
              <a:t>Photos de votre entreprise, vos véhicules, …</a:t>
            </a:r>
          </a:p>
          <a:p>
            <a:pPr marL="285750" indent="-285750">
              <a:buFont typeface="Wingdings" panose="05000000000000000000" pitchFamily="2" charset="2"/>
              <a:buChar char="q"/>
            </a:pPr>
            <a:endParaRPr lang="fr-FR" sz="1400" b="1" dirty="0"/>
          </a:p>
          <a:p>
            <a:pPr marL="285750" indent="-285750">
              <a:buFont typeface="Wingdings" panose="05000000000000000000" pitchFamily="2" charset="2"/>
              <a:buChar char="q"/>
            </a:pPr>
            <a:endParaRPr lang="fr-FR" sz="1400" b="1" dirty="0"/>
          </a:p>
          <a:p>
            <a:pPr marL="114300" indent="-285750">
              <a:buFont typeface="Wingdings" panose="05000000000000000000" pitchFamily="2" charset="2"/>
              <a:buChar char="q"/>
            </a:pPr>
            <a:r>
              <a:rPr lang="fr-FR" sz="1400" b="1" dirty="0"/>
              <a:t>Logo HD de votre entreprise</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93521247-A0DB-7835-5D63-988494A92D1F}"/>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414737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39181" y="1656367"/>
            <a:ext cx="10671783" cy="553998"/>
          </a:xfrm>
        </p:spPr>
        <p:txBody>
          <a:bodyPr/>
          <a:lstStyle/>
          <a:p>
            <a:pPr algn="ctr"/>
            <a:r>
              <a:rPr lang="fr-FR" sz="3600" i="1" dirty="0">
                <a:latin typeface="Verdana" panose="020B0604030504040204" pitchFamily="34" charset="0"/>
                <a:ea typeface="Verdana" panose="020B0604030504040204" pitchFamily="34" charset="0"/>
              </a:rPr>
              <a:t>Merci !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80998" y="2341410"/>
            <a:ext cx="9982200" cy="5478423"/>
          </a:xfrm>
          <a:prstGeom prst="rect">
            <a:avLst/>
          </a:prstGeom>
          <a:noFill/>
        </p:spPr>
        <p:txBody>
          <a:bodyPr wrap="square">
            <a:spAutoFit/>
          </a:bodyPr>
          <a:lstStyle/>
          <a:p>
            <a:r>
              <a:rPr lang="fr-FR" sz="1400" dirty="0"/>
              <a:t>Merci d’avoir rempli ce dossier de candidature et d’y avoir joint les documents demandés. La rédaction de L’Officiel des transporteurs reviendra prochainement vers vous.</a:t>
            </a:r>
          </a:p>
          <a:p>
            <a:endParaRPr lang="fr-FR" sz="1400" dirty="0">
              <a:latin typeface="Verdana" panose="020B0604030504040204" pitchFamily="34" charset="0"/>
              <a:ea typeface="Verdana" panose="020B0604030504040204" pitchFamily="34" charset="0"/>
              <a:cs typeface="DilleniaUPC" panose="02020603050405020304" pitchFamily="18" charset="-34"/>
            </a:endParaRPr>
          </a:p>
          <a:p>
            <a:r>
              <a:rPr lang="fr-FR" sz="1400" dirty="0"/>
              <a:t>Pour toute question, merci de contacter Gwenaëlle </a:t>
            </a:r>
            <a:r>
              <a:rPr lang="fr-FR" sz="1400" dirty="0" err="1"/>
              <a:t>Ily</a:t>
            </a:r>
            <a:r>
              <a:rPr lang="fr-FR" sz="1400" dirty="0"/>
              <a:t> :  </a:t>
            </a:r>
            <a:r>
              <a:rPr lang="fr-FR" sz="1400" dirty="0">
                <a:solidFill>
                  <a:srgbClr val="0070C0"/>
                </a:solidFill>
              </a:rPr>
              <a:t>lesetoiles@info6tm.com -</a:t>
            </a:r>
            <a:r>
              <a:rPr lang="fr-FR" sz="1400" dirty="0"/>
              <a:t> </a:t>
            </a:r>
            <a:r>
              <a:rPr lang="fr-FR" sz="1400" dirty="0">
                <a:solidFill>
                  <a:srgbClr val="302E2C"/>
                </a:solidFill>
              </a:rPr>
              <a:t>06 86 05 79 35</a:t>
            </a:r>
          </a:p>
          <a:p>
            <a:endParaRPr lang="fr-FR" sz="1400" dirty="0"/>
          </a:p>
          <a:p>
            <a:endParaRPr lang="fr-FR" sz="1400" i="1" dirty="0"/>
          </a:p>
          <a:p>
            <a:endParaRPr lang="fr-FR" sz="1400" dirty="0">
              <a:latin typeface="Verdana" panose="020B0604030504040204" pitchFamily="34" charset="0"/>
              <a:ea typeface="Verdana" panose="020B0604030504040204" pitchFamily="34" charset="0"/>
              <a:cs typeface="DilleniaUPC" panose="02020603050405020304" pitchFamily="18" charset="-34"/>
            </a:endParaRPr>
          </a:p>
          <a:p>
            <a:endParaRPr lang="fr-FR" sz="1400" b="1" dirty="0">
              <a:solidFill>
                <a:srgbClr val="302E2C"/>
              </a:solidFill>
              <a:latin typeface="Times New Roman"/>
              <a:ea typeface="+mj-ea"/>
              <a:cs typeface="Times New Roman"/>
            </a:endParaRPr>
          </a:p>
          <a:p>
            <a:r>
              <a:rPr lang="fr-FR" sz="1400" dirty="0"/>
              <a:t>Je soussigné(e)				              </a:t>
            </a:r>
          </a:p>
          <a:p>
            <a:endParaRPr lang="fr-FR" sz="1400" dirty="0"/>
          </a:p>
          <a:p>
            <a:r>
              <a:rPr lang="fr-FR" sz="1400" dirty="0"/>
              <a:t>Fonction:</a:t>
            </a:r>
          </a:p>
          <a:p>
            <a:r>
              <a:rPr lang="fr-FR" sz="1400" dirty="0"/>
              <a:t> </a:t>
            </a:r>
          </a:p>
          <a:p>
            <a:r>
              <a:rPr lang="fr-FR" sz="1400" dirty="0"/>
              <a:t>Déclare sincères toutes les informations données dans ce dossier d’inscription.</a:t>
            </a:r>
          </a:p>
          <a:p>
            <a:r>
              <a:rPr lang="fr-FR" sz="1400" dirty="0"/>
              <a:t> </a:t>
            </a:r>
          </a:p>
          <a:p>
            <a:r>
              <a:rPr lang="fr-FR" sz="1400" dirty="0"/>
              <a:t>  </a:t>
            </a:r>
          </a:p>
          <a:p>
            <a:r>
              <a:rPr lang="fr-FR" sz="1400" dirty="0"/>
              <a:t>	Signature						Cachet de l’entreprise</a:t>
            </a:r>
          </a:p>
          <a:p>
            <a:r>
              <a:rPr lang="fr-FR" sz="1400" b="1" dirty="0"/>
              <a:t> </a:t>
            </a:r>
            <a:endParaRPr lang="fr-FR" sz="1400" b="1" dirty="0">
              <a:latin typeface="Verdana" panose="020B0604030504040204" pitchFamily="34" charset="0"/>
              <a:ea typeface="Verdana" panose="020B0604030504040204" pitchFamily="34" charset="0"/>
              <a:cs typeface="DilleniaUPC" panose="02020603050405020304" pitchFamily="18" charset="-34"/>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F2DDCB4B-D4FF-48BB-D88F-74B60A4E6C35}"/>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4014492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0AC268B3-E1D2-D15D-1307-6D1BC2374096}"/>
              </a:ext>
            </a:extLst>
          </p:cNvPr>
          <p:cNvSpPr>
            <a:spLocks noGrp="1"/>
          </p:cNvSpPr>
          <p:nvPr>
            <p:ph type="body" idx="1"/>
          </p:nvPr>
        </p:nvSpPr>
        <p:spPr>
          <a:xfrm>
            <a:off x="831149" y="3324225"/>
            <a:ext cx="9031099" cy="3046988"/>
          </a:xfrm>
        </p:spPr>
        <p:txBody>
          <a:bodyPr/>
          <a:lstStyle/>
          <a:p>
            <a:pPr algn="ctr"/>
            <a:r>
              <a:rPr lang="fr-FR" sz="3600" b="1" dirty="0">
                <a:solidFill>
                  <a:srgbClr val="C79940"/>
                </a:solidFill>
              </a:rPr>
              <a:t>La rédaction de L’Officiel des transporteurs</a:t>
            </a:r>
          </a:p>
          <a:p>
            <a:pPr algn="ctr"/>
            <a:endParaRPr lang="fr-FR" dirty="0">
              <a:solidFill>
                <a:srgbClr val="0070C0"/>
              </a:solidFill>
            </a:endParaRPr>
          </a:p>
          <a:p>
            <a:pPr algn="ctr"/>
            <a:r>
              <a:rPr lang="fr-FR" dirty="0">
                <a:solidFill>
                  <a:srgbClr val="0070C0"/>
                </a:solidFill>
              </a:rPr>
              <a:t>lesetoiles@info6tm.com </a:t>
            </a:r>
          </a:p>
          <a:p>
            <a:pPr algn="ctr"/>
            <a:r>
              <a:rPr lang="fr-FR" dirty="0">
                <a:solidFill>
                  <a:srgbClr val="302E2C"/>
                </a:solidFill>
              </a:rPr>
              <a:t>06 86 05 79 35</a:t>
            </a:r>
          </a:p>
          <a:p>
            <a:pPr algn="ctr"/>
            <a:endParaRPr lang="fr-FR" dirty="0">
              <a:solidFill>
                <a:srgbClr val="302E2C"/>
              </a:solidFill>
            </a:endParaRPr>
          </a:p>
          <a:p>
            <a:pPr algn="ctr"/>
            <a:endParaRPr lang="fr-FR" dirty="0">
              <a:solidFill>
                <a:srgbClr val="302E2C"/>
              </a:solidFill>
            </a:endParaRPr>
          </a:p>
          <a:p>
            <a:pPr algn="ctr"/>
            <a:r>
              <a:rPr lang="fr-FR" b="1" dirty="0">
                <a:solidFill>
                  <a:srgbClr val="302E2C"/>
                </a:solidFill>
              </a:rPr>
              <a:t>Date limite de retour des dossiers :</a:t>
            </a:r>
          </a:p>
          <a:p>
            <a:pPr algn="ctr"/>
            <a:r>
              <a:rPr lang="fr-FR" b="1" dirty="0">
                <a:solidFill>
                  <a:srgbClr val="C00000"/>
                </a:solidFill>
              </a:rPr>
              <a:t>Vendredi 30 SEPTEMBRE 2022</a:t>
            </a:r>
          </a:p>
          <a:p>
            <a:pPr algn="ctr">
              <a:spcAft>
                <a:spcPts val="0"/>
              </a:spcAft>
            </a:pPr>
            <a:endParaRPr lang="fr-FR" b="1" spc="100" dirty="0">
              <a:solidFill>
                <a:schemeClr val="bg1"/>
              </a:solidFill>
              <a:highlight>
                <a:srgbClr val="FF0000"/>
              </a:highlight>
              <a:latin typeface="Verdana" panose="020B0604030504040204" pitchFamily="34" charset="0"/>
              <a:ea typeface="Verdana" panose="020B0604030504040204" pitchFamily="34" charset="0"/>
              <a:cs typeface="Times New Roman" panose="02020603050405020304" pitchFamily="18" charset="0"/>
            </a:endParaRPr>
          </a:p>
          <a:p>
            <a:endParaRPr lang="fr-FR" dirty="0"/>
          </a:p>
        </p:txBody>
      </p:sp>
      <p:pic>
        <p:nvPicPr>
          <p:cNvPr id="1026" name="Picture 2" descr="Contacts - ugitech.com">
            <a:extLst>
              <a:ext uri="{FF2B5EF4-FFF2-40B4-BE49-F238E27FC236}">
                <a16:creationId xmlns:a16="http://schemas.microsoft.com/office/drawing/2014/main" id="{89C731D1-63E9-6DF4-BCF0-8003C63D86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561" b="13096"/>
          <a:stretch/>
        </p:blipFill>
        <p:spPr bwMode="auto">
          <a:xfrm>
            <a:off x="0" y="-180975"/>
            <a:ext cx="10693400" cy="3124199"/>
          </a:xfrm>
          <a:prstGeom prst="rect">
            <a:avLst/>
          </a:prstGeom>
          <a:noFill/>
          <a:extLst>
            <a:ext uri="{909E8E84-426E-40DD-AFC4-6F175D3DCCD1}">
              <a14:hiddenFill xmlns:a14="http://schemas.microsoft.com/office/drawing/2010/main">
                <a:solidFill>
                  <a:srgbClr val="FFFFFF"/>
                </a:solidFill>
              </a14:hiddenFill>
            </a:ext>
          </a:extLst>
        </p:spPr>
      </p:pic>
      <p:pic>
        <p:nvPicPr>
          <p:cNvPr id="10" name="object 5">
            <a:extLst>
              <a:ext uri="{FF2B5EF4-FFF2-40B4-BE49-F238E27FC236}">
                <a16:creationId xmlns:a16="http://schemas.microsoft.com/office/drawing/2014/main" id="{5A56D261-67B9-3C6B-8B9C-B723112A79E8}"/>
              </a:ext>
            </a:extLst>
          </p:cNvPr>
          <p:cNvPicPr/>
          <p:nvPr/>
        </p:nvPicPr>
        <p:blipFill>
          <a:blip r:embed="rId3" cstate="print"/>
          <a:stretch>
            <a:fillRect/>
          </a:stretch>
        </p:blipFill>
        <p:spPr>
          <a:xfrm>
            <a:off x="4503986" y="5991225"/>
            <a:ext cx="1685424" cy="1066482"/>
          </a:xfrm>
          <a:prstGeom prst="rect">
            <a:avLst/>
          </a:prstGeom>
        </p:spPr>
      </p:pic>
    </p:spTree>
    <p:extLst>
      <p:ext uri="{BB962C8B-B14F-4D97-AF65-F5344CB8AC3E}">
        <p14:creationId xmlns:p14="http://schemas.microsoft.com/office/powerpoint/2010/main" val="2938610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61582" y="1"/>
            <a:ext cx="3266440" cy="7560945"/>
          </a:xfrm>
          <a:custGeom>
            <a:avLst/>
            <a:gdLst/>
            <a:ahLst/>
            <a:cxnLst/>
            <a:rect l="l" t="t" r="r" b="b"/>
            <a:pathLst>
              <a:path w="3266440" h="7560945">
                <a:moveTo>
                  <a:pt x="3266104" y="7560604"/>
                </a:moveTo>
                <a:lnTo>
                  <a:pt x="0" y="7560604"/>
                </a:lnTo>
                <a:lnTo>
                  <a:pt x="0" y="0"/>
                </a:lnTo>
                <a:lnTo>
                  <a:pt x="3266104" y="0"/>
                </a:lnTo>
                <a:lnTo>
                  <a:pt x="3266104" y="7560604"/>
                </a:lnTo>
                <a:close/>
              </a:path>
            </a:pathLst>
          </a:custGeom>
          <a:solidFill>
            <a:srgbClr val="BEA7A6">
              <a:alpha val="19999"/>
            </a:srgbClr>
          </a:solidFill>
        </p:spPr>
        <p:txBody>
          <a:bodyPr wrap="square" lIns="0" tIns="0" rIns="0" bIns="0" rtlCol="0"/>
          <a:lstStyle/>
          <a:p>
            <a:endParaRPr/>
          </a:p>
        </p:txBody>
      </p:sp>
      <p:sp>
        <p:nvSpPr>
          <p:cNvPr id="3" name="object 3"/>
          <p:cNvSpPr/>
          <p:nvPr/>
        </p:nvSpPr>
        <p:spPr>
          <a:xfrm>
            <a:off x="497074" y="1570778"/>
            <a:ext cx="5408930" cy="28575"/>
          </a:xfrm>
          <a:custGeom>
            <a:avLst/>
            <a:gdLst/>
            <a:ahLst/>
            <a:cxnLst/>
            <a:rect l="l" t="t" r="r" b="b"/>
            <a:pathLst>
              <a:path w="5408930" h="28575">
                <a:moveTo>
                  <a:pt x="5408593" y="28566"/>
                </a:moveTo>
                <a:lnTo>
                  <a:pt x="0" y="28566"/>
                </a:lnTo>
                <a:lnTo>
                  <a:pt x="0" y="0"/>
                </a:lnTo>
                <a:lnTo>
                  <a:pt x="5408593" y="0"/>
                </a:lnTo>
                <a:lnTo>
                  <a:pt x="5408593" y="28566"/>
                </a:lnTo>
                <a:close/>
              </a:path>
            </a:pathLst>
          </a:custGeom>
          <a:solidFill>
            <a:srgbClr val="2F2E2B"/>
          </a:solidFill>
        </p:spPr>
        <p:txBody>
          <a:bodyPr wrap="square" lIns="0" tIns="0" rIns="0" bIns="0" rtlCol="0"/>
          <a:lstStyle/>
          <a:p>
            <a:endParaRPr/>
          </a:p>
        </p:txBody>
      </p:sp>
      <p:sp>
        <p:nvSpPr>
          <p:cNvPr id="4" name="object 4"/>
          <p:cNvSpPr/>
          <p:nvPr/>
        </p:nvSpPr>
        <p:spPr>
          <a:xfrm>
            <a:off x="9574834" y="6297078"/>
            <a:ext cx="742950" cy="771525"/>
          </a:xfrm>
          <a:custGeom>
            <a:avLst/>
            <a:gdLst/>
            <a:ahLst/>
            <a:cxnLst/>
            <a:rect l="l" t="t" r="r" b="b"/>
            <a:pathLst>
              <a:path w="742950" h="771525">
                <a:moveTo>
                  <a:pt x="742721" y="0"/>
                </a:moveTo>
                <a:lnTo>
                  <a:pt x="652602" y="0"/>
                </a:lnTo>
                <a:lnTo>
                  <a:pt x="652602" y="680872"/>
                </a:lnTo>
                <a:lnTo>
                  <a:pt x="0" y="680872"/>
                </a:lnTo>
                <a:lnTo>
                  <a:pt x="0" y="771220"/>
                </a:lnTo>
                <a:lnTo>
                  <a:pt x="742721" y="771220"/>
                </a:lnTo>
                <a:lnTo>
                  <a:pt x="742721" y="680872"/>
                </a:lnTo>
                <a:lnTo>
                  <a:pt x="742721" y="0"/>
                </a:lnTo>
                <a:close/>
              </a:path>
            </a:pathLst>
          </a:custGeom>
          <a:solidFill>
            <a:srgbClr val="2F2E2B"/>
          </a:solidFill>
        </p:spPr>
        <p:txBody>
          <a:bodyPr wrap="square" lIns="0" tIns="0" rIns="0" bIns="0" rtlCol="0"/>
          <a:lstStyle/>
          <a:p>
            <a:endParaRPr/>
          </a:p>
        </p:txBody>
      </p:sp>
      <p:pic>
        <p:nvPicPr>
          <p:cNvPr id="5" name="object 5"/>
          <p:cNvPicPr/>
          <p:nvPr/>
        </p:nvPicPr>
        <p:blipFill>
          <a:blip r:embed="rId2" cstate="print"/>
          <a:stretch>
            <a:fillRect/>
          </a:stretch>
        </p:blipFill>
        <p:spPr>
          <a:xfrm>
            <a:off x="2358266" y="5998405"/>
            <a:ext cx="1685424" cy="1066482"/>
          </a:xfrm>
          <a:prstGeom prst="rect">
            <a:avLst/>
          </a:prstGeom>
        </p:spPr>
      </p:pic>
      <p:pic>
        <p:nvPicPr>
          <p:cNvPr id="6" name="object 6"/>
          <p:cNvPicPr/>
          <p:nvPr/>
        </p:nvPicPr>
        <p:blipFill>
          <a:blip r:embed="rId3" cstate="print"/>
          <a:stretch>
            <a:fillRect/>
          </a:stretch>
        </p:blipFill>
        <p:spPr>
          <a:xfrm>
            <a:off x="6489700" y="372233"/>
            <a:ext cx="2077948" cy="3329554"/>
          </a:xfrm>
          <a:prstGeom prst="rect">
            <a:avLst/>
          </a:prstGeom>
        </p:spPr>
      </p:pic>
      <p:sp>
        <p:nvSpPr>
          <p:cNvPr id="7" name="object 7"/>
          <p:cNvSpPr txBox="1">
            <a:spLocks noGrp="1"/>
          </p:cNvSpPr>
          <p:nvPr>
            <p:ph type="title"/>
          </p:nvPr>
        </p:nvSpPr>
        <p:spPr>
          <a:xfrm>
            <a:off x="588546" y="1068172"/>
            <a:ext cx="5174615" cy="400050"/>
          </a:xfrm>
          <a:prstGeom prst="rect">
            <a:avLst/>
          </a:prstGeom>
        </p:spPr>
        <p:txBody>
          <a:bodyPr vert="horz" wrap="square" lIns="0" tIns="13335" rIns="0" bIns="0" rtlCol="0">
            <a:spAutoFit/>
          </a:bodyPr>
          <a:lstStyle/>
          <a:p>
            <a:pPr marL="12700">
              <a:lnSpc>
                <a:spcPct val="100000"/>
              </a:lnSpc>
              <a:spcBef>
                <a:spcPts val="105"/>
              </a:spcBef>
            </a:pPr>
            <a:r>
              <a:rPr sz="2450" spc="155" dirty="0"/>
              <a:t>D</a:t>
            </a:r>
            <a:r>
              <a:rPr sz="2450" spc="60" dirty="0"/>
              <a:t>O</a:t>
            </a:r>
            <a:r>
              <a:rPr sz="2450" spc="90" dirty="0"/>
              <a:t>SS</a:t>
            </a:r>
            <a:r>
              <a:rPr sz="2450" spc="-15" dirty="0"/>
              <a:t>I</a:t>
            </a:r>
            <a:r>
              <a:rPr sz="2450" spc="-60" dirty="0"/>
              <a:t>E</a:t>
            </a:r>
            <a:r>
              <a:rPr sz="2450" spc="-75" dirty="0"/>
              <a:t>R</a:t>
            </a:r>
            <a:r>
              <a:rPr sz="2450" spc="5" dirty="0"/>
              <a:t> </a:t>
            </a:r>
            <a:r>
              <a:rPr sz="2450" spc="155" dirty="0"/>
              <a:t>D</a:t>
            </a:r>
            <a:r>
              <a:rPr sz="2450" spc="-80" dirty="0"/>
              <a:t>E</a:t>
            </a:r>
            <a:r>
              <a:rPr sz="2450" spc="5" dirty="0"/>
              <a:t> </a:t>
            </a:r>
            <a:r>
              <a:rPr sz="2450" spc="-20" dirty="0"/>
              <a:t>C</a:t>
            </a:r>
            <a:r>
              <a:rPr sz="2450" spc="-114" dirty="0"/>
              <a:t>A</a:t>
            </a:r>
            <a:r>
              <a:rPr sz="2450" spc="20" dirty="0"/>
              <a:t>N</a:t>
            </a:r>
            <a:r>
              <a:rPr sz="2450" spc="155" dirty="0"/>
              <a:t>D</a:t>
            </a:r>
            <a:r>
              <a:rPr sz="2450" spc="-15" dirty="0"/>
              <a:t>I</a:t>
            </a:r>
            <a:r>
              <a:rPr sz="2450" spc="155" dirty="0"/>
              <a:t>D</a:t>
            </a:r>
            <a:r>
              <a:rPr sz="2450" spc="-114" dirty="0"/>
              <a:t>A</a:t>
            </a:r>
            <a:r>
              <a:rPr sz="2450" spc="25" dirty="0"/>
              <a:t>T</a:t>
            </a:r>
            <a:r>
              <a:rPr sz="2450" spc="-60" dirty="0"/>
              <a:t>U</a:t>
            </a:r>
            <a:r>
              <a:rPr sz="2450" spc="-55" dirty="0"/>
              <a:t>R</a:t>
            </a:r>
            <a:r>
              <a:rPr sz="2450" spc="-80" dirty="0"/>
              <a:t>E</a:t>
            </a:r>
            <a:r>
              <a:rPr sz="2450" spc="5" dirty="0"/>
              <a:t> </a:t>
            </a:r>
            <a:r>
              <a:rPr sz="2450" cap="small" spc="75" dirty="0"/>
              <a:t>2</a:t>
            </a:r>
            <a:r>
              <a:rPr sz="2450" spc="375" dirty="0"/>
              <a:t>0</a:t>
            </a:r>
            <a:r>
              <a:rPr sz="2450" cap="small" spc="75" dirty="0"/>
              <a:t>2</a:t>
            </a:r>
            <a:r>
              <a:rPr sz="2450" spc="355" dirty="0"/>
              <a:t>0</a:t>
            </a:r>
            <a:endParaRPr sz="2450"/>
          </a:p>
        </p:txBody>
      </p:sp>
      <p:sp>
        <p:nvSpPr>
          <p:cNvPr id="8" name="object 8"/>
          <p:cNvSpPr txBox="1"/>
          <p:nvPr/>
        </p:nvSpPr>
        <p:spPr>
          <a:xfrm>
            <a:off x="795074" y="1872863"/>
            <a:ext cx="3983354" cy="328295"/>
          </a:xfrm>
          <a:prstGeom prst="rect">
            <a:avLst/>
          </a:prstGeom>
        </p:spPr>
        <p:txBody>
          <a:bodyPr vert="horz" wrap="square" lIns="0" tIns="17145" rIns="0" bIns="0" rtlCol="0">
            <a:spAutoFit/>
          </a:bodyPr>
          <a:lstStyle/>
          <a:p>
            <a:pPr marL="12700">
              <a:lnSpc>
                <a:spcPct val="100000"/>
              </a:lnSpc>
              <a:spcBef>
                <a:spcPts val="135"/>
              </a:spcBef>
            </a:pPr>
            <a:r>
              <a:rPr sz="1950" b="1" spc="165" dirty="0">
                <a:solidFill>
                  <a:srgbClr val="282472"/>
                </a:solidFill>
                <a:latin typeface="Trebuchet MS"/>
                <a:cs typeface="Trebuchet MS"/>
              </a:rPr>
              <a:t>Présentation</a:t>
            </a:r>
            <a:r>
              <a:rPr sz="1950" b="1" spc="140" dirty="0">
                <a:solidFill>
                  <a:srgbClr val="282472"/>
                </a:solidFill>
                <a:latin typeface="Trebuchet MS"/>
                <a:cs typeface="Trebuchet MS"/>
              </a:rPr>
              <a:t> </a:t>
            </a:r>
            <a:r>
              <a:rPr sz="1950" b="1" spc="175" dirty="0">
                <a:solidFill>
                  <a:srgbClr val="282472"/>
                </a:solidFill>
                <a:latin typeface="Trebuchet MS"/>
                <a:cs typeface="Trebuchet MS"/>
              </a:rPr>
              <a:t>de</a:t>
            </a:r>
            <a:r>
              <a:rPr sz="1950" b="1" spc="140" dirty="0">
                <a:solidFill>
                  <a:srgbClr val="282472"/>
                </a:solidFill>
                <a:latin typeface="Trebuchet MS"/>
                <a:cs typeface="Trebuchet MS"/>
              </a:rPr>
              <a:t> </a:t>
            </a:r>
            <a:r>
              <a:rPr sz="1950" b="1" spc="160" dirty="0">
                <a:solidFill>
                  <a:srgbClr val="282472"/>
                </a:solidFill>
                <a:latin typeface="Trebuchet MS"/>
                <a:cs typeface="Trebuchet MS"/>
              </a:rPr>
              <a:t>l’Événement</a:t>
            </a:r>
            <a:endParaRPr sz="1950">
              <a:latin typeface="Trebuchet MS"/>
              <a:cs typeface="Trebuchet MS"/>
            </a:endParaRPr>
          </a:p>
        </p:txBody>
      </p:sp>
      <p:sp>
        <p:nvSpPr>
          <p:cNvPr id="9" name="object 9"/>
          <p:cNvSpPr/>
          <p:nvPr/>
        </p:nvSpPr>
        <p:spPr>
          <a:xfrm>
            <a:off x="718155" y="255909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0" name="object 10"/>
          <p:cNvSpPr/>
          <p:nvPr/>
        </p:nvSpPr>
        <p:spPr>
          <a:xfrm>
            <a:off x="718155" y="3143637"/>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1" name="object 11"/>
          <p:cNvSpPr/>
          <p:nvPr/>
        </p:nvSpPr>
        <p:spPr>
          <a:xfrm>
            <a:off x="718155" y="3728182"/>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2" name="object 12"/>
          <p:cNvSpPr/>
          <p:nvPr/>
        </p:nvSpPr>
        <p:spPr>
          <a:xfrm>
            <a:off x="718155" y="4117879"/>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3" name="object 13"/>
          <p:cNvSpPr/>
          <p:nvPr/>
        </p:nvSpPr>
        <p:spPr>
          <a:xfrm>
            <a:off x="718155" y="5092121"/>
            <a:ext cx="45085" cy="45085"/>
          </a:xfrm>
          <a:custGeom>
            <a:avLst/>
            <a:gdLst/>
            <a:ahLst/>
            <a:cxnLst/>
            <a:rect l="l" t="t" r="r" b="b"/>
            <a:pathLst>
              <a:path w="45084" h="45085">
                <a:moveTo>
                  <a:pt x="25221" y="44536"/>
                </a:moveTo>
                <a:lnTo>
                  <a:pt x="19315" y="44536"/>
                </a:lnTo>
                <a:lnTo>
                  <a:pt x="16474" y="43971"/>
                </a:lnTo>
                <a:lnTo>
                  <a:pt x="0" y="25221"/>
                </a:lnTo>
                <a:lnTo>
                  <a:pt x="0" y="19315"/>
                </a:lnTo>
                <a:lnTo>
                  <a:pt x="19315" y="0"/>
                </a:lnTo>
                <a:lnTo>
                  <a:pt x="25221" y="0"/>
                </a:lnTo>
                <a:lnTo>
                  <a:pt x="44536" y="22268"/>
                </a:lnTo>
                <a:lnTo>
                  <a:pt x="44536" y="25221"/>
                </a:lnTo>
                <a:lnTo>
                  <a:pt x="25221" y="44536"/>
                </a:lnTo>
                <a:close/>
              </a:path>
            </a:pathLst>
          </a:custGeom>
          <a:solidFill>
            <a:srgbClr val="2F2E2B"/>
          </a:solidFill>
        </p:spPr>
        <p:txBody>
          <a:bodyPr wrap="square" lIns="0" tIns="0" rIns="0" bIns="0" rtlCol="0"/>
          <a:lstStyle/>
          <a:p>
            <a:endParaRPr/>
          </a:p>
        </p:txBody>
      </p:sp>
      <p:sp>
        <p:nvSpPr>
          <p:cNvPr id="14" name="object 14"/>
          <p:cNvSpPr txBox="1"/>
          <p:nvPr/>
        </p:nvSpPr>
        <p:spPr>
          <a:xfrm>
            <a:off x="831150" y="2446897"/>
            <a:ext cx="5018405" cy="2948305"/>
          </a:xfrm>
          <a:prstGeom prst="rect">
            <a:avLst/>
          </a:prstGeom>
        </p:spPr>
        <p:txBody>
          <a:bodyPr vert="horz" wrap="square" lIns="0" tIns="39369" rIns="0" bIns="0" rtlCol="0">
            <a:spAutoFit/>
          </a:bodyPr>
          <a:lstStyle/>
          <a:p>
            <a:pPr marL="12700">
              <a:lnSpc>
                <a:spcPct val="100000"/>
              </a:lnSpc>
              <a:spcBef>
                <a:spcPts val="309"/>
              </a:spcBef>
            </a:pPr>
            <a:r>
              <a:rPr sz="1100" spc="75" dirty="0">
                <a:solidFill>
                  <a:srgbClr val="2F2E2B"/>
                </a:solidFill>
                <a:latin typeface="Trebuchet MS"/>
                <a:cs typeface="Trebuchet MS"/>
              </a:rPr>
              <a:t>L'Étoile</a:t>
            </a:r>
            <a:r>
              <a:rPr sz="1100" spc="70" dirty="0">
                <a:solidFill>
                  <a:srgbClr val="2F2E2B"/>
                </a:solidFill>
                <a:latin typeface="Trebuchet MS"/>
                <a:cs typeface="Trebuchet MS"/>
              </a:rPr>
              <a:t> </a:t>
            </a:r>
            <a:r>
              <a:rPr sz="1100" spc="100" dirty="0">
                <a:solidFill>
                  <a:srgbClr val="2F2E2B"/>
                </a:solidFill>
                <a:latin typeface="Trebuchet MS"/>
                <a:cs typeface="Trebuchet MS"/>
              </a:rPr>
              <a:t>du</a:t>
            </a:r>
            <a:r>
              <a:rPr sz="1100" spc="75" dirty="0">
                <a:solidFill>
                  <a:srgbClr val="2F2E2B"/>
                </a:solidFill>
                <a:latin typeface="Trebuchet MS"/>
                <a:cs typeface="Trebuchet MS"/>
              </a:rPr>
              <a:t> </a:t>
            </a:r>
            <a:r>
              <a:rPr sz="1100" spc="65" dirty="0">
                <a:solidFill>
                  <a:srgbClr val="2F2E2B"/>
                </a:solidFill>
                <a:latin typeface="Trebuchet MS"/>
                <a:cs typeface="Trebuchet MS"/>
              </a:rPr>
              <a:t>transport</a:t>
            </a:r>
            <a:r>
              <a:rPr sz="1100" spc="75" dirty="0">
                <a:solidFill>
                  <a:srgbClr val="2F2E2B"/>
                </a:solidFill>
                <a:latin typeface="Trebuchet MS"/>
                <a:cs typeface="Trebuchet MS"/>
              </a:rPr>
              <a:t> </a:t>
            </a:r>
            <a:r>
              <a:rPr sz="1100" spc="70" dirty="0">
                <a:solidFill>
                  <a:srgbClr val="2F2E2B"/>
                </a:solidFill>
                <a:latin typeface="Trebuchet MS"/>
                <a:cs typeface="Trebuchet MS"/>
              </a:rPr>
              <a:t>est </a:t>
            </a:r>
            <a:r>
              <a:rPr sz="1100" spc="95" dirty="0">
                <a:solidFill>
                  <a:srgbClr val="2F2E2B"/>
                </a:solidFill>
                <a:latin typeface="Trebuchet MS"/>
                <a:cs typeface="Trebuchet MS"/>
              </a:rPr>
              <a:t>une</a:t>
            </a:r>
            <a:r>
              <a:rPr sz="1100" spc="75" dirty="0">
                <a:solidFill>
                  <a:srgbClr val="2F2E2B"/>
                </a:solidFill>
                <a:latin typeface="Trebuchet MS"/>
                <a:cs typeface="Trebuchet MS"/>
              </a:rPr>
              <a:t> </a:t>
            </a:r>
            <a:r>
              <a:rPr sz="1100" spc="65" dirty="0">
                <a:solidFill>
                  <a:srgbClr val="2F2E2B"/>
                </a:solidFill>
                <a:latin typeface="Trebuchet MS"/>
                <a:cs typeface="Trebuchet MS"/>
              </a:rPr>
              <a:t>manifestation</a:t>
            </a:r>
            <a:r>
              <a:rPr sz="1100" spc="75" dirty="0">
                <a:solidFill>
                  <a:srgbClr val="2F2E2B"/>
                </a:solidFill>
                <a:latin typeface="Trebuchet MS"/>
                <a:cs typeface="Trebuchet MS"/>
              </a:rPr>
              <a:t> </a:t>
            </a:r>
            <a:r>
              <a:rPr sz="1100" spc="80" dirty="0">
                <a:solidFill>
                  <a:srgbClr val="2F2E2B"/>
                </a:solidFill>
                <a:latin typeface="Trebuchet MS"/>
                <a:cs typeface="Trebuchet MS"/>
              </a:rPr>
              <a:t>annuelle</a:t>
            </a:r>
            <a:r>
              <a:rPr sz="1100" spc="70" dirty="0">
                <a:solidFill>
                  <a:srgbClr val="2F2E2B"/>
                </a:solidFill>
                <a:latin typeface="Trebuchet MS"/>
                <a:cs typeface="Trebuchet MS"/>
              </a:rPr>
              <a:t> </a:t>
            </a:r>
            <a:r>
              <a:rPr sz="1100" spc="95" dirty="0">
                <a:solidFill>
                  <a:srgbClr val="2F2E2B"/>
                </a:solidFill>
                <a:latin typeface="Trebuchet MS"/>
                <a:cs typeface="Trebuchet MS"/>
              </a:rPr>
              <a:t>organisée</a:t>
            </a:r>
            <a:r>
              <a:rPr sz="1100" spc="75" dirty="0">
                <a:solidFill>
                  <a:srgbClr val="2F2E2B"/>
                </a:solidFill>
                <a:latin typeface="Trebuchet MS"/>
                <a:cs typeface="Trebuchet MS"/>
              </a:rPr>
              <a:t> </a:t>
            </a:r>
            <a:r>
              <a:rPr sz="1100" spc="60" dirty="0">
                <a:solidFill>
                  <a:srgbClr val="2F2E2B"/>
                </a:solidFill>
                <a:latin typeface="Trebuchet MS"/>
                <a:cs typeface="Trebuchet MS"/>
              </a:rPr>
              <a:t>par</a:t>
            </a:r>
            <a:endParaRPr sz="1100">
              <a:latin typeface="Trebuchet MS"/>
              <a:cs typeface="Trebuchet MS"/>
            </a:endParaRPr>
          </a:p>
          <a:p>
            <a:pPr marL="12700">
              <a:lnSpc>
                <a:spcPct val="100000"/>
              </a:lnSpc>
              <a:spcBef>
                <a:spcPts val="210"/>
              </a:spcBef>
            </a:pPr>
            <a:r>
              <a:rPr sz="1100" b="1" spc="85" dirty="0">
                <a:solidFill>
                  <a:srgbClr val="2F2E2B"/>
                </a:solidFill>
                <a:latin typeface="Trebuchet MS"/>
                <a:cs typeface="Trebuchet MS"/>
              </a:rPr>
              <a:t>FranceRoutes</a:t>
            </a:r>
            <a:r>
              <a:rPr sz="1100" b="1" spc="55" dirty="0">
                <a:solidFill>
                  <a:srgbClr val="2F2E2B"/>
                </a:solidFill>
                <a:latin typeface="Trebuchet MS"/>
                <a:cs typeface="Trebuchet MS"/>
              </a:rPr>
              <a:t> </a:t>
            </a:r>
            <a:r>
              <a:rPr sz="1100" spc="25" dirty="0">
                <a:solidFill>
                  <a:srgbClr val="2F2E2B"/>
                </a:solidFill>
                <a:latin typeface="Trebuchet MS"/>
                <a:cs typeface="Trebuchet MS"/>
              </a:rPr>
              <a:t>et</a:t>
            </a:r>
            <a:r>
              <a:rPr sz="1100" spc="75" dirty="0">
                <a:solidFill>
                  <a:srgbClr val="2F2E2B"/>
                </a:solidFill>
                <a:latin typeface="Trebuchet MS"/>
                <a:cs typeface="Trebuchet MS"/>
              </a:rPr>
              <a:t> </a:t>
            </a:r>
            <a:r>
              <a:rPr sz="1100" spc="40" dirty="0">
                <a:solidFill>
                  <a:srgbClr val="2F2E2B"/>
                </a:solidFill>
                <a:latin typeface="Trebuchet MS"/>
                <a:cs typeface="Trebuchet MS"/>
              </a:rPr>
              <a:t>l’</a:t>
            </a:r>
            <a:r>
              <a:rPr sz="1100" b="1" spc="40" dirty="0">
                <a:solidFill>
                  <a:srgbClr val="2F2E2B"/>
                </a:solidFill>
                <a:latin typeface="Trebuchet MS"/>
                <a:cs typeface="Trebuchet MS"/>
              </a:rPr>
              <a:t>Officiel</a:t>
            </a:r>
            <a:r>
              <a:rPr sz="1100" b="1" spc="65" dirty="0">
                <a:solidFill>
                  <a:srgbClr val="2F2E2B"/>
                </a:solidFill>
                <a:latin typeface="Trebuchet MS"/>
                <a:cs typeface="Trebuchet MS"/>
              </a:rPr>
              <a:t> </a:t>
            </a:r>
            <a:r>
              <a:rPr sz="1100" b="1" spc="105" dirty="0">
                <a:solidFill>
                  <a:srgbClr val="2F2E2B"/>
                </a:solidFill>
                <a:latin typeface="Trebuchet MS"/>
                <a:cs typeface="Trebuchet MS"/>
              </a:rPr>
              <a:t>des</a:t>
            </a:r>
            <a:r>
              <a:rPr sz="1100" b="1" spc="60" dirty="0">
                <a:solidFill>
                  <a:srgbClr val="2F2E2B"/>
                </a:solidFill>
                <a:latin typeface="Trebuchet MS"/>
                <a:cs typeface="Trebuchet MS"/>
              </a:rPr>
              <a:t> </a:t>
            </a:r>
            <a:r>
              <a:rPr sz="1100" b="1" spc="65" dirty="0">
                <a:solidFill>
                  <a:srgbClr val="2F2E2B"/>
                </a:solidFill>
                <a:latin typeface="Trebuchet MS"/>
                <a:cs typeface="Trebuchet MS"/>
              </a:rPr>
              <a:t>Transporteurs</a:t>
            </a:r>
            <a:r>
              <a:rPr sz="1100" spc="65" dirty="0">
                <a:solidFill>
                  <a:srgbClr val="2F2E2B"/>
                </a:solidFill>
                <a:latin typeface="Trebuchet MS"/>
                <a:cs typeface="Trebuchet MS"/>
              </a:rPr>
              <a:t>,</a:t>
            </a:r>
            <a:r>
              <a:rPr sz="1100" spc="75" dirty="0">
                <a:solidFill>
                  <a:srgbClr val="2F2E2B"/>
                </a:solidFill>
                <a:latin typeface="Trebuchet MS"/>
                <a:cs typeface="Trebuchet MS"/>
              </a:rPr>
              <a:t> </a:t>
            </a:r>
            <a:r>
              <a:rPr sz="1100" spc="10" dirty="0">
                <a:solidFill>
                  <a:srgbClr val="2F2E2B"/>
                </a:solidFill>
                <a:latin typeface="Trebuchet MS"/>
                <a:cs typeface="Trebuchet MS"/>
              </a:rPr>
              <a:t>1er</a:t>
            </a:r>
            <a:r>
              <a:rPr sz="1100" spc="80" dirty="0">
                <a:solidFill>
                  <a:srgbClr val="2F2E2B"/>
                </a:solidFill>
                <a:latin typeface="Trebuchet MS"/>
                <a:cs typeface="Trebuchet MS"/>
              </a:rPr>
              <a:t> </a:t>
            </a:r>
            <a:r>
              <a:rPr sz="1100" spc="95" dirty="0">
                <a:solidFill>
                  <a:srgbClr val="2F2E2B"/>
                </a:solidFill>
                <a:latin typeface="Trebuchet MS"/>
                <a:cs typeface="Trebuchet MS"/>
              </a:rPr>
              <a:t>magazine</a:t>
            </a:r>
            <a:r>
              <a:rPr sz="1100" spc="75" dirty="0">
                <a:solidFill>
                  <a:srgbClr val="2F2E2B"/>
                </a:solidFill>
                <a:latin typeface="Trebuchet MS"/>
                <a:cs typeface="Trebuchet MS"/>
              </a:rPr>
              <a:t> </a:t>
            </a:r>
            <a:r>
              <a:rPr sz="1100" spc="100" dirty="0">
                <a:solidFill>
                  <a:srgbClr val="2F2E2B"/>
                </a:solidFill>
                <a:latin typeface="Trebuchet MS"/>
                <a:cs typeface="Trebuchet MS"/>
              </a:rPr>
              <a:t>du</a:t>
            </a:r>
            <a:r>
              <a:rPr sz="1100" spc="80" dirty="0">
                <a:solidFill>
                  <a:srgbClr val="2F2E2B"/>
                </a:solidFill>
                <a:latin typeface="Trebuchet MS"/>
                <a:cs typeface="Trebuchet MS"/>
              </a:rPr>
              <a:t> </a:t>
            </a:r>
            <a:r>
              <a:rPr sz="1100" spc="90" dirty="0">
                <a:solidFill>
                  <a:srgbClr val="2F2E2B"/>
                </a:solidFill>
                <a:latin typeface="Trebuchet MS"/>
                <a:cs typeface="Trebuchet MS"/>
              </a:rPr>
              <a:t>TRM</a:t>
            </a:r>
            <a:r>
              <a:rPr sz="1100" b="1" spc="90"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2860">
              <a:lnSpc>
                <a:spcPct val="116199"/>
              </a:lnSpc>
            </a:pPr>
            <a:r>
              <a:rPr sz="1100" dirty="0">
                <a:solidFill>
                  <a:srgbClr val="2F2E2B"/>
                </a:solidFill>
                <a:latin typeface="Trebuchet MS"/>
                <a:cs typeface="Trebuchet MS"/>
              </a:rPr>
              <a:t>Il</a:t>
            </a:r>
            <a:r>
              <a:rPr sz="1100" spc="65" dirty="0">
                <a:solidFill>
                  <a:srgbClr val="2F2E2B"/>
                </a:solidFill>
                <a:latin typeface="Trebuchet MS"/>
                <a:cs typeface="Trebuchet MS"/>
              </a:rPr>
              <a:t> </a:t>
            </a:r>
            <a:r>
              <a:rPr sz="1100" spc="35" dirty="0">
                <a:solidFill>
                  <a:srgbClr val="2F2E2B"/>
                </a:solidFill>
                <a:latin typeface="Trebuchet MS"/>
                <a:cs typeface="Trebuchet MS"/>
              </a:rPr>
              <a:t>s’agit</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70" dirty="0">
                <a:solidFill>
                  <a:srgbClr val="2F2E2B"/>
                </a:solidFill>
                <a:latin typeface="Trebuchet MS"/>
                <a:cs typeface="Trebuchet MS"/>
              </a:rPr>
              <a:t> opération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65" dirty="0">
                <a:solidFill>
                  <a:srgbClr val="2F2E2B"/>
                </a:solidFill>
                <a:latin typeface="Trebuchet MS"/>
                <a:cs typeface="Trebuchet MS"/>
              </a:rPr>
              <a:t>valorisation</a:t>
            </a:r>
            <a:r>
              <a:rPr sz="1100" spc="70"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80" dirty="0">
                <a:solidFill>
                  <a:srgbClr val="2F2E2B"/>
                </a:solidFill>
                <a:latin typeface="Trebuchet MS"/>
                <a:cs typeface="Trebuchet MS"/>
              </a:rPr>
              <a:t>l’ensemble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30" dirty="0">
                <a:solidFill>
                  <a:srgbClr val="2F2E2B"/>
                </a:solidFill>
                <a:latin typeface="Trebuchet MS"/>
                <a:cs typeface="Trebuchet MS"/>
              </a:rPr>
              <a:t>filière</a:t>
            </a:r>
            <a:r>
              <a:rPr sz="1100" spc="65" dirty="0">
                <a:solidFill>
                  <a:srgbClr val="2F2E2B"/>
                </a:solidFill>
                <a:latin typeface="Trebuchet MS"/>
                <a:cs typeface="Trebuchet MS"/>
              </a:rPr>
              <a:t> </a:t>
            </a:r>
            <a:r>
              <a:rPr sz="1100" spc="100" dirty="0">
                <a:solidFill>
                  <a:srgbClr val="2F2E2B"/>
                </a:solidFill>
                <a:latin typeface="Trebuchet MS"/>
                <a:cs typeface="Trebuchet MS"/>
              </a:rPr>
              <a:t>du </a:t>
            </a:r>
            <a:r>
              <a:rPr sz="1100" spc="-315" dirty="0">
                <a:solidFill>
                  <a:srgbClr val="2F2E2B"/>
                </a:solidFill>
                <a:latin typeface="Trebuchet MS"/>
                <a:cs typeface="Trebuchet MS"/>
              </a:rPr>
              <a:t> </a:t>
            </a:r>
            <a:r>
              <a:rPr sz="1100" spc="65" dirty="0">
                <a:solidFill>
                  <a:srgbClr val="2F2E2B"/>
                </a:solidFill>
                <a:latin typeface="Trebuchet MS"/>
                <a:cs typeface="Trebuchet MS"/>
              </a:rPr>
              <a:t>transport</a:t>
            </a:r>
            <a:r>
              <a:rPr sz="1100" spc="60" dirty="0">
                <a:solidFill>
                  <a:srgbClr val="2F2E2B"/>
                </a:solidFill>
                <a:latin typeface="Trebuchet MS"/>
                <a:cs typeface="Trebuchet MS"/>
              </a:rPr>
              <a:t> </a:t>
            </a:r>
            <a:r>
              <a:rPr sz="1100" spc="45" dirty="0">
                <a:solidFill>
                  <a:srgbClr val="2F2E2B"/>
                </a:solidFill>
                <a:latin typeface="Trebuchet MS"/>
                <a:cs typeface="Trebuchet MS"/>
              </a:rPr>
              <a:t>routier</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80" dirty="0">
                <a:solidFill>
                  <a:srgbClr val="2F2E2B"/>
                </a:solidFill>
                <a:latin typeface="Trebuchet MS"/>
                <a:cs typeface="Trebuchet MS"/>
              </a:rPr>
              <a:t>marchandises.</a:t>
            </a:r>
            <a:endParaRPr sz="1100">
              <a:latin typeface="Trebuchet MS"/>
              <a:cs typeface="Trebuchet MS"/>
            </a:endParaRPr>
          </a:p>
          <a:p>
            <a:pPr>
              <a:lnSpc>
                <a:spcPct val="100000"/>
              </a:lnSpc>
              <a:spcBef>
                <a:spcPts val="10"/>
              </a:spcBef>
            </a:pPr>
            <a:endParaRPr sz="1500">
              <a:latin typeface="Trebuchet MS"/>
              <a:cs typeface="Trebuchet MS"/>
            </a:endParaRPr>
          </a:p>
          <a:p>
            <a:pPr marL="12700">
              <a:lnSpc>
                <a:spcPct val="100000"/>
              </a:lnSpc>
            </a:pPr>
            <a:r>
              <a:rPr sz="1100" spc="45" dirty="0">
                <a:solidFill>
                  <a:srgbClr val="2F2E2B"/>
                </a:solidFill>
                <a:latin typeface="Trebuchet MS"/>
                <a:cs typeface="Trebuchet MS"/>
              </a:rPr>
              <a:t>C’est</a:t>
            </a:r>
            <a:r>
              <a:rPr sz="1100" spc="65" dirty="0">
                <a:solidFill>
                  <a:srgbClr val="2F2E2B"/>
                </a:solidFill>
                <a:latin typeface="Trebuchet MS"/>
                <a:cs typeface="Trebuchet MS"/>
              </a:rPr>
              <a:t> </a:t>
            </a:r>
            <a:r>
              <a:rPr sz="1100" spc="90" dirty="0">
                <a:solidFill>
                  <a:srgbClr val="2F2E2B"/>
                </a:solidFill>
                <a:latin typeface="Trebuchet MS"/>
                <a:cs typeface="Trebuchet MS"/>
              </a:rPr>
              <a:t>aussi</a:t>
            </a:r>
            <a:r>
              <a:rPr sz="1100" spc="65" dirty="0">
                <a:solidFill>
                  <a:srgbClr val="2F2E2B"/>
                </a:solidFill>
                <a:latin typeface="Trebuchet MS"/>
                <a:cs typeface="Trebuchet MS"/>
              </a:rPr>
              <a:t> </a:t>
            </a:r>
            <a:r>
              <a:rPr sz="1100" spc="70" dirty="0">
                <a:solidFill>
                  <a:srgbClr val="2F2E2B"/>
                </a:solidFill>
                <a:latin typeface="Trebuchet MS"/>
                <a:cs typeface="Trebuchet MS"/>
              </a:rPr>
              <a:t>l’occasion</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rencontrer</a:t>
            </a:r>
            <a:r>
              <a:rPr sz="1100" spc="65" dirty="0">
                <a:solidFill>
                  <a:srgbClr val="2F2E2B"/>
                </a:solidFill>
                <a:latin typeface="Trebuchet MS"/>
                <a:cs typeface="Trebuchet MS"/>
              </a:rPr>
              <a:t> </a:t>
            </a:r>
            <a:r>
              <a:rPr sz="1100" spc="114" dirty="0">
                <a:solidFill>
                  <a:srgbClr val="2F2E2B"/>
                </a:solidFill>
                <a:latin typeface="Trebuchet MS"/>
                <a:cs typeface="Trebuchet MS"/>
              </a:rPr>
              <a:t>des</a:t>
            </a:r>
            <a:r>
              <a:rPr sz="1100" spc="65" dirty="0">
                <a:solidFill>
                  <a:srgbClr val="2F2E2B"/>
                </a:solidFill>
                <a:latin typeface="Trebuchet MS"/>
                <a:cs typeface="Trebuchet MS"/>
              </a:rPr>
              <a:t> </a:t>
            </a:r>
            <a:r>
              <a:rPr sz="1100" b="1" spc="75" dirty="0">
                <a:solidFill>
                  <a:srgbClr val="2F2E2B"/>
                </a:solidFill>
                <a:latin typeface="Trebuchet MS"/>
                <a:cs typeface="Trebuchet MS"/>
              </a:rPr>
              <a:t>TPE</a:t>
            </a:r>
            <a:r>
              <a:rPr sz="1100" b="1" spc="50" dirty="0">
                <a:solidFill>
                  <a:srgbClr val="2F2E2B"/>
                </a:solidFill>
                <a:latin typeface="Trebuchet MS"/>
                <a:cs typeface="Trebuchet MS"/>
              </a:rPr>
              <a:t> </a:t>
            </a:r>
            <a:r>
              <a:rPr sz="1100" b="1" spc="45" dirty="0">
                <a:solidFill>
                  <a:srgbClr val="2F2E2B"/>
                </a:solidFill>
                <a:latin typeface="Trebuchet MS"/>
                <a:cs typeface="Trebuchet MS"/>
              </a:rPr>
              <a:t>et</a:t>
            </a:r>
            <a:r>
              <a:rPr sz="1100" b="1" spc="55" dirty="0">
                <a:solidFill>
                  <a:srgbClr val="2F2E2B"/>
                </a:solidFill>
                <a:latin typeface="Trebuchet MS"/>
                <a:cs typeface="Trebuchet MS"/>
              </a:rPr>
              <a:t> </a:t>
            </a:r>
            <a:r>
              <a:rPr sz="1100" b="1" spc="120" dirty="0">
                <a:solidFill>
                  <a:srgbClr val="2F2E2B"/>
                </a:solidFill>
                <a:latin typeface="Trebuchet MS"/>
                <a:cs typeface="Trebuchet MS"/>
              </a:rPr>
              <a:t>PME</a:t>
            </a:r>
            <a:r>
              <a:rPr sz="1100" b="1"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55" dirty="0">
                <a:solidFill>
                  <a:srgbClr val="2F2E2B"/>
                </a:solidFill>
                <a:latin typeface="Trebuchet MS"/>
                <a:cs typeface="Trebuchet MS"/>
              </a:rPr>
              <a:t>France.</a:t>
            </a:r>
            <a:endParaRPr sz="1100">
              <a:latin typeface="Trebuchet MS"/>
              <a:cs typeface="Trebuchet MS"/>
            </a:endParaRPr>
          </a:p>
          <a:p>
            <a:pPr>
              <a:lnSpc>
                <a:spcPct val="100000"/>
              </a:lnSpc>
              <a:spcBef>
                <a:spcPts val="25"/>
              </a:spcBef>
            </a:pPr>
            <a:endParaRPr sz="1300">
              <a:latin typeface="Trebuchet MS"/>
              <a:cs typeface="Trebuchet MS"/>
            </a:endParaRPr>
          </a:p>
          <a:p>
            <a:pPr marL="12700" marR="158115">
              <a:lnSpc>
                <a:spcPct val="116199"/>
              </a:lnSpc>
            </a:pPr>
            <a:r>
              <a:rPr sz="1100" spc="110" dirty="0">
                <a:solidFill>
                  <a:srgbClr val="2F2E2B"/>
                </a:solidFill>
                <a:latin typeface="Trebuchet MS"/>
                <a:cs typeface="Trebuchet MS"/>
              </a:rPr>
              <a:t>A</a:t>
            </a:r>
            <a:r>
              <a:rPr sz="1100" spc="70" dirty="0">
                <a:solidFill>
                  <a:srgbClr val="2F2E2B"/>
                </a:solidFill>
                <a:latin typeface="Trebuchet MS"/>
                <a:cs typeface="Trebuchet MS"/>
              </a:rPr>
              <a:t> </a:t>
            </a:r>
            <a:r>
              <a:rPr sz="1100" spc="105" dirty="0">
                <a:solidFill>
                  <a:srgbClr val="2F2E2B"/>
                </a:solidFill>
                <a:latin typeface="Trebuchet MS"/>
                <a:cs typeface="Trebuchet MS"/>
              </a:rPr>
              <a:t>chacune</a:t>
            </a:r>
            <a:r>
              <a:rPr sz="1100" spc="70" dirty="0">
                <a:solidFill>
                  <a:srgbClr val="2F2E2B"/>
                </a:solidFill>
                <a:latin typeface="Trebuchet MS"/>
                <a:cs typeface="Trebuchet MS"/>
              </a:rPr>
              <a:t> </a:t>
            </a:r>
            <a:r>
              <a:rPr sz="1100" spc="114" dirty="0">
                <a:solidFill>
                  <a:srgbClr val="2F2E2B"/>
                </a:solidFill>
                <a:latin typeface="Trebuchet MS"/>
                <a:cs typeface="Trebuchet MS"/>
              </a:rPr>
              <a:t>des</a:t>
            </a:r>
            <a:r>
              <a:rPr sz="1100" spc="75" dirty="0">
                <a:solidFill>
                  <a:srgbClr val="2F2E2B"/>
                </a:solidFill>
                <a:latin typeface="Trebuchet MS"/>
                <a:cs typeface="Trebuchet MS"/>
              </a:rPr>
              <a:t> </a:t>
            </a:r>
            <a:r>
              <a:rPr sz="1100" spc="50" dirty="0">
                <a:solidFill>
                  <a:srgbClr val="2F2E2B"/>
                </a:solidFill>
                <a:latin typeface="Trebuchet MS"/>
                <a:cs typeface="Trebuchet MS"/>
              </a:rPr>
              <a:t>éditions,</a:t>
            </a:r>
            <a:r>
              <a:rPr sz="1100" spc="55" dirty="0">
                <a:solidFill>
                  <a:srgbClr val="2F2E2B"/>
                </a:solidFill>
                <a:latin typeface="Trebuchet MS"/>
                <a:cs typeface="Trebuchet MS"/>
              </a:rPr>
              <a:t> </a:t>
            </a:r>
            <a:r>
              <a:rPr sz="1100" b="1" spc="35" dirty="0">
                <a:solidFill>
                  <a:srgbClr val="2F2E2B"/>
                </a:solidFill>
                <a:latin typeface="Trebuchet MS"/>
                <a:cs typeface="Trebuchet MS"/>
              </a:rPr>
              <a:t>6</a:t>
            </a:r>
            <a:r>
              <a:rPr sz="1100" b="1" spc="55" dirty="0">
                <a:solidFill>
                  <a:srgbClr val="2F2E2B"/>
                </a:solidFill>
                <a:latin typeface="Trebuchet MS"/>
                <a:cs typeface="Trebuchet MS"/>
              </a:rPr>
              <a:t> </a:t>
            </a:r>
            <a:r>
              <a:rPr sz="1100" b="1" spc="80" dirty="0">
                <a:solidFill>
                  <a:srgbClr val="2F2E2B"/>
                </a:solidFill>
                <a:latin typeface="Trebuchet MS"/>
                <a:cs typeface="Trebuchet MS"/>
              </a:rPr>
              <a:t>Dirigeants</a:t>
            </a:r>
            <a:r>
              <a:rPr sz="1100" b="1" spc="60" dirty="0">
                <a:solidFill>
                  <a:srgbClr val="2F2E2B"/>
                </a:solidFill>
                <a:latin typeface="Trebuchet MS"/>
                <a:cs typeface="Trebuchet MS"/>
              </a:rPr>
              <a:t> d’entreprise</a:t>
            </a:r>
            <a:r>
              <a:rPr sz="1100" b="1" spc="55" dirty="0">
                <a:solidFill>
                  <a:srgbClr val="2F2E2B"/>
                </a:solidFill>
                <a:latin typeface="Trebuchet MS"/>
                <a:cs typeface="Trebuchet MS"/>
              </a:rPr>
              <a:t> </a:t>
            </a:r>
            <a:r>
              <a:rPr sz="1100" b="1" spc="90" dirty="0">
                <a:solidFill>
                  <a:srgbClr val="2F2E2B"/>
                </a:solidFill>
                <a:latin typeface="Trebuchet MS"/>
                <a:cs typeface="Trebuchet MS"/>
              </a:rPr>
              <a:t>de</a:t>
            </a:r>
            <a:r>
              <a:rPr sz="1100" b="1" spc="55" dirty="0">
                <a:solidFill>
                  <a:srgbClr val="2F2E2B"/>
                </a:solidFill>
                <a:latin typeface="Trebuchet MS"/>
                <a:cs typeface="Trebuchet MS"/>
              </a:rPr>
              <a:t> </a:t>
            </a:r>
            <a:r>
              <a:rPr sz="1100" b="1" spc="70" dirty="0">
                <a:solidFill>
                  <a:srgbClr val="2F2E2B"/>
                </a:solidFill>
                <a:latin typeface="Trebuchet MS"/>
                <a:cs typeface="Trebuchet MS"/>
              </a:rPr>
              <a:t>transport</a:t>
            </a:r>
            <a:r>
              <a:rPr sz="1100" b="1" spc="55" dirty="0">
                <a:solidFill>
                  <a:srgbClr val="2F2E2B"/>
                </a:solidFill>
                <a:latin typeface="Trebuchet MS"/>
                <a:cs typeface="Trebuchet MS"/>
              </a:rPr>
              <a:t> </a:t>
            </a:r>
            <a:r>
              <a:rPr sz="1100" b="1" spc="90" dirty="0">
                <a:solidFill>
                  <a:srgbClr val="2F2E2B"/>
                </a:solidFill>
                <a:latin typeface="Trebuchet MS"/>
                <a:cs typeface="Trebuchet MS"/>
              </a:rPr>
              <a:t>de </a:t>
            </a:r>
            <a:r>
              <a:rPr sz="1100" b="1" spc="-315" dirty="0">
                <a:solidFill>
                  <a:srgbClr val="2F2E2B"/>
                </a:solidFill>
                <a:latin typeface="Trebuchet MS"/>
                <a:cs typeface="Trebuchet MS"/>
              </a:rPr>
              <a:t> </a:t>
            </a:r>
            <a:r>
              <a:rPr sz="1100" b="1" spc="95" dirty="0">
                <a:solidFill>
                  <a:srgbClr val="2F2E2B"/>
                </a:solidFill>
                <a:latin typeface="Trebuchet MS"/>
                <a:cs typeface="Trebuchet MS"/>
              </a:rPr>
              <a:t>marchandises</a:t>
            </a:r>
            <a:r>
              <a:rPr sz="1100" b="1" spc="6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114" dirty="0">
                <a:solidFill>
                  <a:srgbClr val="2F2E2B"/>
                </a:solidFill>
                <a:latin typeface="Trebuchet MS"/>
                <a:cs typeface="Trebuchet MS"/>
              </a:rPr>
              <a:t>récompensés</a:t>
            </a:r>
            <a:r>
              <a:rPr sz="1100" spc="70" dirty="0">
                <a:solidFill>
                  <a:srgbClr val="2F2E2B"/>
                </a:solidFill>
                <a:latin typeface="Trebuchet MS"/>
                <a:cs typeface="Trebuchet MS"/>
              </a:rPr>
              <a:t> </a:t>
            </a:r>
            <a:r>
              <a:rPr sz="1100" spc="55" dirty="0">
                <a:solidFill>
                  <a:srgbClr val="2F2E2B"/>
                </a:solidFill>
                <a:latin typeface="Trebuchet MS"/>
                <a:cs typeface="Trebuchet MS"/>
              </a:rPr>
              <a:t>d’une</a:t>
            </a:r>
            <a:r>
              <a:rPr sz="1100" spc="65" dirty="0">
                <a:solidFill>
                  <a:srgbClr val="2F2E2B"/>
                </a:solidFill>
                <a:latin typeface="Trebuchet MS"/>
                <a:cs typeface="Trebuchet MS"/>
              </a:rPr>
              <a:t> </a:t>
            </a:r>
            <a:r>
              <a:rPr sz="1100" spc="60" dirty="0">
                <a:solidFill>
                  <a:srgbClr val="2F2E2B"/>
                </a:solidFill>
                <a:latin typeface="Trebuchet MS"/>
                <a:cs typeface="Trebuchet MS"/>
              </a:rPr>
              <a:t>Étoile</a:t>
            </a:r>
            <a:r>
              <a:rPr sz="1100" spc="65" dirty="0">
                <a:solidFill>
                  <a:srgbClr val="2F2E2B"/>
                </a:solidFill>
                <a:latin typeface="Trebuchet MS"/>
                <a:cs typeface="Trebuchet MS"/>
              </a:rPr>
              <a:t> </a:t>
            </a:r>
            <a:r>
              <a:rPr sz="1100" spc="85" dirty="0">
                <a:solidFill>
                  <a:srgbClr val="2F2E2B"/>
                </a:solidFill>
                <a:latin typeface="Trebuchet MS"/>
                <a:cs typeface="Trebuchet MS"/>
              </a:rPr>
              <a:t>pour</a:t>
            </a:r>
            <a:r>
              <a:rPr sz="1100" spc="70" dirty="0">
                <a:solidFill>
                  <a:srgbClr val="2F2E2B"/>
                </a:solidFill>
                <a:latin typeface="Trebuchet MS"/>
                <a:cs typeface="Trebuchet MS"/>
              </a:rPr>
              <a:t> </a:t>
            </a:r>
            <a:r>
              <a:rPr sz="1100" spc="75" dirty="0">
                <a:solidFill>
                  <a:srgbClr val="2F2E2B"/>
                </a:solidFill>
                <a:latin typeface="Trebuchet MS"/>
                <a:cs typeface="Trebuchet MS"/>
              </a:rPr>
              <a:t>leurs</a:t>
            </a:r>
            <a:endParaRPr sz="1100">
              <a:latin typeface="Trebuchet MS"/>
              <a:cs typeface="Trebuchet MS"/>
            </a:endParaRPr>
          </a:p>
          <a:p>
            <a:pPr marL="12700" marR="271780">
              <a:lnSpc>
                <a:spcPct val="116199"/>
              </a:lnSpc>
            </a:pPr>
            <a:r>
              <a:rPr sz="1100" spc="95" dirty="0">
                <a:solidFill>
                  <a:srgbClr val="2F2E2B"/>
                </a:solidFill>
                <a:latin typeface="Trebuchet MS"/>
                <a:cs typeface="Trebuchet MS"/>
              </a:rPr>
              <a:t>performances</a:t>
            </a:r>
            <a:r>
              <a:rPr sz="1100" spc="60" dirty="0">
                <a:solidFill>
                  <a:srgbClr val="2F2E2B"/>
                </a:solidFill>
                <a:latin typeface="Trebuchet MS"/>
                <a:cs typeface="Trebuchet MS"/>
              </a:rPr>
              <a:t> </a:t>
            </a:r>
            <a:r>
              <a:rPr sz="1100" spc="95" dirty="0">
                <a:solidFill>
                  <a:srgbClr val="2F2E2B"/>
                </a:solidFill>
                <a:latin typeface="Trebuchet MS"/>
                <a:cs typeface="Trebuchet MS"/>
              </a:rPr>
              <a:t>économiques,</a:t>
            </a:r>
            <a:r>
              <a:rPr sz="1100" spc="65" dirty="0">
                <a:solidFill>
                  <a:srgbClr val="2F2E2B"/>
                </a:solidFill>
                <a:latin typeface="Trebuchet MS"/>
                <a:cs typeface="Trebuchet MS"/>
              </a:rPr>
              <a:t> </a:t>
            </a:r>
            <a:r>
              <a:rPr sz="1100" spc="90" dirty="0">
                <a:solidFill>
                  <a:srgbClr val="2F2E2B"/>
                </a:solidFill>
                <a:latin typeface="Trebuchet MS"/>
                <a:cs typeface="Trebuchet MS"/>
              </a:rPr>
              <a:t>dynamisme,</a:t>
            </a:r>
            <a:r>
              <a:rPr sz="1100" spc="65" dirty="0">
                <a:solidFill>
                  <a:srgbClr val="2F2E2B"/>
                </a:solidFill>
                <a:latin typeface="Trebuchet MS"/>
                <a:cs typeface="Trebuchet MS"/>
              </a:rPr>
              <a:t> </a:t>
            </a:r>
            <a:r>
              <a:rPr sz="1100" spc="55" dirty="0">
                <a:solidFill>
                  <a:srgbClr val="2F2E2B"/>
                </a:solidFill>
                <a:latin typeface="Trebuchet MS"/>
                <a:cs typeface="Trebuchet MS"/>
              </a:rPr>
              <a:t>historique,</a:t>
            </a:r>
            <a:r>
              <a:rPr sz="1100" spc="65" dirty="0">
                <a:solidFill>
                  <a:srgbClr val="2F2E2B"/>
                </a:solidFill>
                <a:latin typeface="Trebuchet MS"/>
                <a:cs typeface="Trebuchet MS"/>
              </a:rPr>
              <a:t> </a:t>
            </a:r>
            <a:r>
              <a:rPr sz="1100" spc="60" dirty="0">
                <a:solidFill>
                  <a:srgbClr val="2F2E2B"/>
                </a:solidFill>
                <a:latin typeface="Trebuchet MS"/>
                <a:cs typeface="Trebuchet MS"/>
              </a:rPr>
              <a:t>potentiel </a:t>
            </a:r>
            <a:r>
              <a:rPr sz="1100" spc="100" dirty="0">
                <a:solidFill>
                  <a:srgbClr val="2F2E2B"/>
                </a:solidFill>
                <a:latin typeface="Trebuchet MS"/>
                <a:cs typeface="Trebuchet MS"/>
              </a:rPr>
              <a:t>de </a:t>
            </a:r>
            <a:r>
              <a:rPr sz="1100" spc="-315" dirty="0">
                <a:solidFill>
                  <a:srgbClr val="2F2E2B"/>
                </a:solidFill>
                <a:latin typeface="Trebuchet MS"/>
                <a:cs typeface="Trebuchet MS"/>
              </a:rPr>
              <a:t> </a:t>
            </a:r>
            <a:r>
              <a:rPr sz="1100" spc="105" dirty="0">
                <a:solidFill>
                  <a:srgbClr val="2F2E2B"/>
                </a:solidFill>
                <a:latin typeface="Trebuchet MS"/>
                <a:cs typeface="Trebuchet MS"/>
              </a:rPr>
              <a:t>développement</a:t>
            </a:r>
            <a:r>
              <a:rPr sz="1100" spc="60" dirty="0">
                <a:solidFill>
                  <a:srgbClr val="2F2E2B"/>
                </a:solidFill>
                <a:latin typeface="Trebuchet MS"/>
                <a:cs typeface="Trebuchet MS"/>
              </a:rPr>
              <a:t> </a:t>
            </a:r>
            <a:r>
              <a:rPr sz="1100" spc="25" dirty="0">
                <a:solidFill>
                  <a:srgbClr val="2F2E2B"/>
                </a:solidFill>
                <a:latin typeface="Trebuchet MS"/>
                <a:cs typeface="Trebuchet MS"/>
              </a:rPr>
              <a:t>et</a:t>
            </a:r>
            <a:r>
              <a:rPr sz="1100" spc="65" dirty="0">
                <a:solidFill>
                  <a:srgbClr val="2F2E2B"/>
                </a:solidFill>
                <a:latin typeface="Trebuchet MS"/>
                <a:cs typeface="Trebuchet MS"/>
              </a:rPr>
              <a:t> </a:t>
            </a:r>
            <a:r>
              <a:rPr sz="1100" spc="45" dirty="0">
                <a:solidFill>
                  <a:srgbClr val="2F2E2B"/>
                </a:solidFill>
                <a:latin typeface="Trebuchet MS"/>
                <a:cs typeface="Trebuchet MS"/>
              </a:rPr>
              <a:t>d’innovation,</a:t>
            </a:r>
            <a:r>
              <a:rPr sz="1100" spc="65" dirty="0">
                <a:solidFill>
                  <a:srgbClr val="2F2E2B"/>
                </a:solidFill>
                <a:latin typeface="Trebuchet MS"/>
                <a:cs typeface="Trebuchet MS"/>
              </a:rPr>
              <a:t> </a:t>
            </a:r>
            <a:r>
              <a:rPr sz="1100" spc="-295" dirty="0">
                <a:solidFill>
                  <a:srgbClr val="2F2E2B"/>
                </a:solidFill>
                <a:latin typeface="Trebuchet MS"/>
                <a:cs typeface="Trebuchet MS"/>
              </a:rPr>
              <a:t>…</a:t>
            </a:r>
            <a:endParaRPr sz="1100">
              <a:latin typeface="Trebuchet MS"/>
              <a:cs typeface="Trebuchet MS"/>
            </a:endParaRPr>
          </a:p>
          <a:p>
            <a:pPr>
              <a:lnSpc>
                <a:spcPct val="100000"/>
              </a:lnSpc>
              <a:spcBef>
                <a:spcPts val="25"/>
              </a:spcBef>
            </a:pPr>
            <a:endParaRPr sz="1300">
              <a:latin typeface="Trebuchet MS"/>
              <a:cs typeface="Trebuchet MS"/>
            </a:endParaRPr>
          </a:p>
          <a:p>
            <a:pPr marL="12700" marR="24130">
              <a:lnSpc>
                <a:spcPct val="116199"/>
              </a:lnSpc>
            </a:pPr>
            <a:r>
              <a:rPr sz="1100" spc="120" dirty="0">
                <a:solidFill>
                  <a:srgbClr val="2F2E2B"/>
                </a:solidFill>
                <a:latin typeface="Trebuchet MS"/>
                <a:cs typeface="Trebuchet MS"/>
              </a:rPr>
              <a:t>Les</a:t>
            </a:r>
            <a:r>
              <a:rPr sz="1100" spc="45" dirty="0">
                <a:solidFill>
                  <a:srgbClr val="2F2E2B"/>
                </a:solidFill>
                <a:latin typeface="Trebuchet MS"/>
                <a:cs typeface="Trebuchet MS"/>
              </a:rPr>
              <a:t> </a:t>
            </a:r>
            <a:r>
              <a:rPr sz="1100" b="1" spc="35" dirty="0">
                <a:solidFill>
                  <a:srgbClr val="2F2E2B"/>
                </a:solidFill>
                <a:latin typeface="Trebuchet MS"/>
                <a:cs typeface="Trebuchet MS"/>
              </a:rPr>
              <a:t>6</a:t>
            </a:r>
            <a:r>
              <a:rPr sz="1100" b="1" spc="50" dirty="0">
                <a:solidFill>
                  <a:srgbClr val="2F2E2B"/>
                </a:solidFill>
                <a:latin typeface="Trebuchet MS"/>
                <a:cs typeface="Trebuchet MS"/>
              </a:rPr>
              <a:t> </a:t>
            </a:r>
            <a:r>
              <a:rPr sz="1100" b="1" spc="75" dirty="0">
                <a:solidFill>
                  <a:srgbClr val="2F2E2B"/>
                </a:solidFill>
                <a:latin typeface="Trebuchet MS"/>
                <a:cs typeface="Trebuchet MS"/>
              </a:rPr>
              <a:t>Étoiles</a:t>
            </a:r>
            <a:r>
              <a:rPr sz="1100" b="1" spc="45" dirty="0">
                <a:solidFill>
                  <a:srgbClr val="2F2E2B"/>
                </a:solidFill>
                <a:latin typeface="Trebuchet MS"/>
                <a:cs typeface="Trebuchet MS"/>
              </a:rPr>
              <a:t> </a:t>
            </a:r>
            <a:r>
              <a:rPr sz="1100" spc="85" dirty="0">
                <a:solidFill>
                  <a:srgbClr val="2F2E2B"/>
                </a:solidFill>
                <a:latin typeface="Trebuchet MS"/>
                <a:cs typeface="Trebuchet MS"/>
              </a:rPr>
              <a:t>sont</a:t>
            </a:r>
            <a:r>
              <a:rPr sz="1100" spc="65" dirty="0">
                <a:solidFill>
                  <a:srgbClr val="2F2E2B"/>
                </a:solidFill>
                <a:latin typeface="Trebuchet MS"/>
                <a:cs typeface="Trebuchet MS"/>
              </a:rPr>
              <a:t> </a:t>
            </a:r>
            <a:r>
              <a:rPr sz="1100" spc="95" dirty="0">
                <a:solidFill>
                  <a:srgbClr val="2F2E2B"/>
                </a:solidFill>
                <a:latin typeface="Trebuchet MS"/>
                <a:cs typeface="Trebuchet MS"/>
              </a:rPr>
              <a:t>remises</a:t>
            </a:r>
            <a:r>
              <a:rPr sz="1100" spc="65" dirty="0">
                <a:solidFill>
                  <a:srgbClr val="2F2E2B"/>
                </a:solidFill>
                <a:latin typeface="Trebuchet MS"/>
                <a:cs typeface="Trebuchet MS"/>
              </a:rPr>
              <a:t> </a:t>
            </a:r>
            <a:r>
              <a:rPr sz="1100" spc="70" dirty="0">
                <a:solidFill>
                  <a:srgbClr val="2F2E2B"/>
                </a:solidFill>
                <a:latin typeface="Trebuchet MS"/>
                <a:cs typeface="Trebuchet MS"/>
              </a:rPr>
              <a:t>durant</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70" dirty="0">
                <a:solidFill>
                  <a:srgbClr val="2F2E2B"/>
                </a:solidFill>
                <a:latin typeface="Trebuchet MS"/>
                <a:cs typeface="Trebuchet MS"/>
              </a:rPr>
              <a:t> </a:t>
            </a:r>
            <a:r>
              <a:rPr sz="1100" spc="50" dirty="0">
                <a:solidFill>
                  <a:srgbClr val="2F2E2B"/>
                </a:solidFill>
                <a:latin typeface="Trebuchet MS"/>
                <a:cs typeface="Trebuchet MS"/>
              </a:rPr>
              <a:t>soirée,</a:t>
            </a:r>
            <a:r>
              <a:rPr sz="1100" spc="65" dirty="0">
                <a:solidFill>
                  <a:srgbClr val="2F2E2B"/>
                </a:solidFill>
                <a:latin typeface="Trebuchet MS"/>
                <a:cs typeface="Trebuchet MS"/>
              </a:rPr>
              <a:t> </a:t>
            </a:r>
            <a:r>
              <a:rPr sz="1100" spc="70" dirty="0">
                <a:solidFill>
                  <a:srgbClr val="2F2E2B"/>
                </a:solidFill>
                <a:latin typeface="Trebuchet MS"/>
                <a:cs typeface="Trebuchet MS"/>
              </a:rPr>
              <a:t>lors</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65" dirty="0">
                <a:solidFill>
                  <a:srgbClr val="2F2E2B"/>
                </a:solidFill>
                <a:latin typeface="Trebuchet MS"/>
                <a:cs typeface="Trebuchet MS"/>
              </a:rPr>
              <a:t> </a:t>
            </a:r>
            <a:r>
              <a:rPr sz="1100" spc="35" dirty="0">
                <a:solidFill>
                  <a:srgbClr val="2F2E2B"/>
                </a:solidFill>
                <a:latin typeface="Trebuchet MS"/>
                <a:cs typeface="Trebuchet MS"/>
              </a:rPr>
              <a:t>la</a:t>
            </a:r>
            <a:r>
              <a:rPr sz="1100" spc="65" dirty="0">
                <a:solidFill>
                  <a:srgbClr val="2F2E2B"/>
                </a:solidFill>
                <a:latin typeface="Trebuchet MS"/>
                <a:cs typeface="Trebuchet MS"/>
              </a:rPr>
              <a:t> </a:t>
            </a:r>
            <a:r>
              <a:rPr sz="1100" spc="105" dirty="0">
                <a:solidFill>
                  <a:srgbClr val="2F2E2B"/>
                </a:solidFill>
                <a:latin typeface="Trebuchet MS"/>
                <a:cs typeface="Trebuchet MS"/>
              </a:rPr>
              <a:t>Remise</a:t>
            </a:r>
            <a:r>
              <a:rPr sz="1100" spc="65" dirty="0">
                <a:solidFill>
                  <a:srgbClr val="2F2E2B"/>
                </a:solidFill>
                <a:latin typeface="Trebuchet MS"/>
                <a:cs typeface="Trebuchet MS"/>
              </a:rPr>
              <a:t> </a:t>
            </a:r>
            <a:r>
              <a:rPr sz="1100" spc="100" dirty="0">
                <a:solidFill>
                  <a:srgbClr val="2F2E2B"/>
                </a:solidFill>
                <a:latin typeface="Trebuchet MS"/>
                <a:cs typeface="Trebuchet MS"/>
              </a:rPr>
              <a:t>de</a:t>
            </a:r>
            <a:r>
              <a:rPr sz="1100" spc="70" dirty="0">
                <a:solidFill>
                  <a:srgbClr val="2F2E2B"/>
                </a:solidFill>
                <a:latin typeface="Trebuchet MS"/>
                <a:cs typeface="Trebuchet MS"/>
              </a:rPr>
              <a:t> </a:t>
            </a:r>
            <a:r>
              <a:rPr sz="1100" spc="40" dirty="0">
                <a:solidFill>
                  <a:srgbClr val="2F2E2B"/>
                </a:solidFill>
                <a:latin typeface="Trebuchet MS"/>
                <a:cs typeface="Trebuchet MS"/>
              </a:rPr>
              <a:t>Prix </a:t>
            </a:r>
            <a:r>
              <a:rPr sz="1100" spc="-320" dirty="0">
                <a:solidFill>
                  <a:srgbClr val="2F2E2B"/>
                </a:solidFill>
                <a:latin typeface="Trebuchet MS"/>
                <a:cs typeface="Trebuchet MS"/>
              </a:rPr>
              <a:t> </a:t>
            </a:r>
            <a:r>
              <a:rPr sz="1100" spc="80" dirty="0">
                <a:solidFill>
                  <a:srgbClr val="2F2E2B"/>
                </a:solidFill>
                <a:latin typeface="Trebuchet MS"/>
                <a:cs typeface="Trebuchet MS"/>
              </a:rPr>
              <a:t>réunissant</a:t>
            </a:r>
            <a:r>
              <a:rPr sz="1100" spc="45" dirty="0">
                <a:solidFill>
                  <a:srgbClr val="2F2E2B"/>
                </a:solidFill>
                <a:latin typeface="Trebuchet MS"/>
                <a:cs typeface="Trebuchet MS"/>
              </a:rPr>
              <a:t> </a:t>
            </a:r>
            <a:r>
              <a:rPr sz="1100" b="1" spc="10" dirty="0">
                <a:solidFill>
                  <a:srgbClr val="2F2E2B"/>
                </a:solidFill>
                <a:latin typeface="Trebuchet MS"/>
                <a:cs typeface="Trebuchet MS"/>
              </a:rPr>
              <a:t>150</a:t>
            </a:r>
            <a:r>
              <a:rPr sz="1100" b="1" spc="50" dirty="0">
                <a:solidFill>
                  <a:srgbClr val="2F2E2B"/>
                </a:solidFill>
                <a:latin typeface="Trebuchet MS"/>
                <a:cs typeface="Trebuchet MS"/>
              </a:rPr>
              <a:t> </a:t>
            </a:r>
            <a:r>
              <a:rPr sz="1100" b="1" spc="90" dirty="0">
                <a:solidFill>
                  <a:srgbClr val="2F2E2B"/>
                </a:solidFill>
                <a:latin typeface="Trebuchet MS"/>
                <a:cs typeface="Trebuchet MS"/>
              </a:rPr>
              <a:t>professionnels</a:t>
            </a:r>
            <a:r>
              <a:rPr sz="1100" b="1" spc="50" dirty="0">
                <a:solidFill>
                  <a:srgbClr val="2F2E2B"/>
                </a:solidFill>
                <a:latin typeface="Trebuchet MS"/>
                <a:cs typeface="Trebuchet MS"/>
              </a:rPr>
              <a:t> </a:t>
            </a:r>
            <a:r>
              <a:rPr sz="1100" b="1" spc="90" dirty="0">
                <a:solidFill>
                  <a:srgbClr val="2F2E2B"/>
                </a:solidFill>
                <a:latin typeface="Trebuchet MS"/>
                <a:cs typeface="Trebuchet MS"/>
              </a:rPr>
              <a:t>du</a:t>
            </a:r>
            <a:r>
              <a:rPr sz="1100" b="1" spc="50" dirty="0">
                <a:solidFill>
                  <a:srgbClr val="2F2E2B"/>
                </a:solidFill>
                <a:latin typeface="Trebuchet MS"/>
                <a:cs typeface="Trebuchet MS"/>
              </a:rPr>
              <a:t> secteur</a:t>
            </a:r>
            <a:r>
              <a:rPr sz="1100" spc="50" dirty="0">
                <a:solidFill>
                  <a:srgbClr val="2F2E2B"/>
                </a:solidFill>
                <a:latin typeface="Trebuchet MS"/>
                <a:cs typeface="Trebuchet MS"/>
              </a:rPr>
              <a:t>.</a:t>
            </a:r>
            <a:endParaRPr sz="1100">
              <a:latin typeface="Trebuchet MS"/>
              <a:cs typeface="Trebuchet MS"/>
            </a:endParaRPr>
          </a:p>
        </p:txBody>
      </p:sp>
      <p:pic>
        <p:nvPicPr>
          <p:cNvPr id="18" name="Image 17" descr="Une image contenant texte, camion, remorque&#10;&#10;Description générée automatiquement">
            <a:extLst>
              <a:ext uri="{FF2B5EF4-FFF2-40B4-BE49-F238E27FC236}">
                <a16:creationId xmlns:a16="http://schemas.microsoft.com/office/drawing/2014/main" id="{1F76B6FF-DD3F-2C6F-0929-3CE700F0E2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9322" y="3800709"/>
            <a:ext cx="2141778" cy="30287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286532"/>
            <a:ext cx="10692765" cy="2199640"/>
            <a:chOff x="0" y="2286532"/>
            <a:chExt cx="10692765" cy="2199640"/>
          </a:xfrm>
        </p:grpSpPr>
        <p:sp>
          <p:nvSpPr>
            <p:cNvPr id="3" name="object 3"/>
            <p:cNvSpPr/>
            <p:nvPr/>
          </p:nvSpPr>
          <p:spPr>
            <a:xfrm>
              <a:off x="768259" y="4294381"/>
              <a:ext cx="9474835" cy="28575"/>
            </a:xfrm>
            <a:custGeom>
              <a:avLst/>
              <a:gdLst/>
              <a:ahLst/>
              <a:cxnLst/>
              <a:rect l="l" t="t" r="r" b="b"/>
              <a:pathLst>
                <a:path w="9474835" h="28575">
                  <a:moveTo>
                    <a:pt x="9474561" y="28566"/>
                  </a:moveTo>
                  <a:lnTo>
                    <a:pt x="0" y="28566"/>
                  </a:lnTo>
                  <a:lnTo>
                    <a:pt x="0" y="0"/>
                  </a:lnTo>
                  <a:lnTo>
                    <a:pt x="9474561" y="0"/>
                  </a:lnTo>
                  <a:lnTo>
                    <a:pt x="9474561" y="28566"/>
                  </a:lnTo>
                  <a:close/>
                </a:path>
              </a:pathLst>
            </a:custGeom>
            <a:solidFill>
              <a:srgbClr val="2F2E2B"/>
            </a:solidFill>
          </p:spPr>
          <p:txBody>
            <a:bodyPr wrap="square" lIns="0" tIns="0" rIns="0" bIns="0" rtlCol="0"/>
            <a:lstStyle/>
            <a:p>
              <a:endParaRPr/>
            </a:p>
          </p:txBody>
        </p:sp>
        <p:sp>
          <p:nvSpPr>
            <p:cNvPr id="4" name="object 4"/>
            <p:cNvSpPr/>
            <p:nvPr/>
          </p:nvSpPr>
          <p:spPr>
            <a:xfrm>
              <a:off x="0" y="2286532"/>
              <a:ext cx="10692765" cy="2038350"/>
            </a:xfrm>
            <a:custGeom>
              <a:avLst/>
              <a:gdLst/>
              <a:ahLst/>
              <a:cxnLst/>
              <a:rect l="l" t="t" r="r" b="b"/>
              <a:pathLst>
                <a:path w="10692765" h="2038350">
                  <a:moveTo>
                    <a:pt x="10692383" y="2037744"/>
                  </a:moveTo>
                  <a:lnTo>
                    <a:pt x="0" y="2037744"/>
                  </a:lnTo>
                  <a:lnTo>
                    <a:pt x="0" y="0"/>
                  </a:lnTo>
                  <a:lnTo>
                    <a:pt x="10692383" y="0"/>
                  </a:lnTo>
                  <a:lnTo>
                    <a:pt x="10692383" y="2037744"/>
                  </a:lnTo>
                  <a:close/>
                </a:path>
              </a:pathLst>
            </a:custGeom>
            <a:solidFill>
              <a:srgbClr val="BEA7A6">
                <a:alpha val="19999"/>
              </a:srgbClr>
            </a:solidFill>
          </p:spPr>
          <p:txBody>
            <a:bodyPr wrap="square" lIns="0" tIns="0" rIns="0" bIns="0" rtlCol="0"/>
            <a:lstStyle/>
            <a:p>
              <a:endParaRPr/>
            </a:p>
          </p:txBody>
        </p:sp>
        <p:sp>
          <p:nvSpPr>
            <p:cNvPr id="5" name="object 5"/>
            <p:cNvSpPr/>
            <p:nvPr/>
          </p:nvSpPr>
          <p:spPr>
            <a:xfrm>
              <a:off x="1505724" y="4146587"/>
              <a:ext cx="5374640" cy="339090"/>
            </a:xfrm>
            <a:custGeom>
              <a:avLst/>
              <a:gdLst/>
              <a:ahLst/>
              <a:cxnLst/>
              <a:rect l="l" t="t" r="r" b="b"/>
              <a:pathLst>
                <a:path w="5374640" h="339089">
                  <a:moveTo>
                    <a:pt x="323761" y="175526"/>
                  </a:moveTo>
                  <a:lnTo>
                    <a:pt x="317969" y="132499"/>
                  </a:lnTo>
                  <a:lnTo>
                    <a:pt x="301650" y="93827"/>
                  </a:lnTo>
                  <a:lnTo>
                    <a:pt x="276339" y="61061"/>
                  </a:lnTo>
                  <a:lnTo>
                    <a:pt x="243586" y="35750"/>
                  </a:lnTo>
                  <a:lnTo>
                    <a:pt x="204914" y="19431"/>
                  </a:lnTo>
                  <a:lnTo>
                    <a:pt x="161874" y="13652"/>
                  </a:lnTo>
                  <a:lnTo>
                    <a:pt x="118846" y="19431"/>
                  </a:lnTo>
                  <a:lnTo>
                    <a:pt x="80175" y="35750"/>
                  </a:lnTo>
                  <a:lnTo>
                    <a:pt x="47409" y="61061"/>
                  </a:lnTo>
                  <a:lnTo>
                    <a:pt x="22098" y="93827"/>
                  </a:lnTo>
                  <a:lnTo>
                    <a:pt x="5778" y="132499"/>
                  </a:lnTo>
                  <a:lnTo>
                    <a:pt x="0" y="175526"/>
                  </a:lnTo>
                  <a:lnTo>
                    <a:pt x="5778" y="218567"/>
                  </a:lnTo>
                  <a:lnTo>
                    <a:pt x="22098" y="257225"/>
                  </a:lnTo>
                  <a:lnTo>
                    <a:pt x="47409" y="289991"/>
                  </a:lnTo>
                  <a:lnTo>
                    <a:pt x="80175" y="315302"/>
                  </a:lnTo>
                  <a:lnTo>
                    <a:pt x="118846" y="331622"/>
                  </a:lnTo>
                  <a:lnTo>
                    <a:pt x="161874" y="337400"/>
                  </a:lnTo>
                  <a:lnTo>
                    <a:pt x="204914" y="331622"/>
                  </a:lnTo>
                  <a:lnTo>
                    <a:pt x="243586" y="315302"/>
                  </a:lnTo>
                  <a:lnTo>
                    <a:pt x="276339" y="289991"/>
                  </a:lnTo>
                  <a:lnTo>
                    <a:pt x="301650" y="257225"/>
                  </a:lnTo>
                  <a:lnTo>
                    <a:pt x="317969" y="218567"/>
                  </a:lnTo>
                  <a:lnTo>
                    <a:pt x="323761" y="175526"/>
                  </a:lnTo>
                  <a:close/>
                </a:path>
                <a:path w="5374640" h="339089">
                  <a:moveTo>
                    <a:pt x="2894787" y="161874"/>
                  </a:moveTo>
                  <a:lnTo>
                    <a:pt x="2889008" y="118846"/>
                  </a:lnTo>
                  <a:lnTo>
                    <a:pt x="2872689" y="80175"/>
                  </a:lnTo>
                  <a:lnTo>
                    <a:pt x="2847378" y="47421"/>
                  </a:lnTo>
                  <a:lnTo>
                    <a:pt x="2814612" y="22098"/>
                  </a:lnTo>
                  <a:lnTo>
                    <a:pt x="2775940" y="5791"/>
                  </a:lnTo>
                  <a:lnTo>
                    <a:pt x="2732913" y="0"/>
                  </a:lnTo>
                  <a:lnTo>
                    <a:pt x="2689872" y="5791"/>
                  </a:lnTo>
                  <a:lnTo>
                    <a:pt x="2651201" y="22098"/>
                  </a:lnTo>
                  <a:lnTo>
                    <a:pt x="2618448" y="47421"/>
                  </a:lnTo>
                  <a:lnTo>
                    <a:pt x="2593136" y="80175"/>
                  </a:lnTo>
                  <a:lnTo>
                    <a:pt x="2576817" y="118846"/>
                  </a:lnTo>
                  <a:lnTo>
                    <a:pt x="2571026" y="161874"/>
                  </a:lnTo>
                  <a:lnTo>
                    <a:pt x="2576817" y="204914"/>
                  </a:lnTo>
                  <a:lnTo>
                    <a:pt x="2593136" y="243586"/>
                  </a:lnTo>
                  <a:lnTo>
                    <a:pt x="2618448" y="276339"/>
                  </a:lnTo>
                  <a:lnTo>
                    <a:pt x="2651201" y="301650"/>
                  </a:lnTo>
                  <a:lnTo>
                    <a:pt x="2689872" y="317969"/>
                  </a:lnTo>
                  <a:lnTo>
                    <a:pt x="2732913" y="323761"/>
                  </a:lnTo>
                  <a:lnTo>
                    <a:pt x="2775940" y="317969"/>
                  </a:lnTo>
                  <a:lnTo>
                    <a:pt x="2814612" y="301650"/>
                  </a:lnTo>
                  <a:lnTo>
                    <a:pt x="2847378" y="276339"/>
                  </a:lnTo>
                  <a:lnTo>
                    <a:pt x="2872689" y="243586"/>
                  </a:lnTo>
                  <a:lnTo>
                    <a:pt x="2889008" y="204914"/>
                  </a:lnTo>
                  <a:lnTo>
                    <a:pt x="2894787" y="161874"/>
                  </a:lnTo>
                  <a:close/>
                </a:path>
                <a:path w="5374640" h="339089">
                  <a:moveTo>
                    <a:pt x="5374348" y="177101"/>
                  </a:moveTo>
                  <a:lnTo>
                    <a:pt x="5368556" y="134073"/>
                  </a:lnTo>
                  <a:lnTo>
                    <a:pt x="5352237" y="95402"/>
                  </a:lnTo>
                  <a:lnTo>
                    <a:pt x="5326926" y="62636"/>
                  </a:lnTo>
                  <a:lnTo>
                    <a:pt x="5294173" y="37325"/>
                  </a:lnTo>
                  <a:lnTo>
                    <a:pt x="5255501" y="21005"/>
                  </a:lnTo>
                  <a:lnTo>
                    <a:pt x="5212461" y="15227"/>
                  </a:lnTo>
                  <a:lnTo>
                    <a:pt x="5169433" y="21005"/>
                  </a:lnTo>
                  <a:lnTo>
                    <a:pt x="5130762" y="37325"/>
                  </a:lnTo>
                  <a:lnTo>
                    <a:pt x="5097996" y="62636"/>
                  </a:lnTo>
                  <a:lnTo>
                    <a:pt x="5072685" y="95402"/>
                  </a:lnTo>
                  <a:lnTo>
                    <a:pt x="5056365" y="134073"/>
                  </a:lnTo>
                  <a:lnTo>
                    <a:pt x="5050587" y="177101"/>
                  </a:lnTo>
                  <a:lnTo>
                    <a:pt x="5056365" y="220141"/>
                  </a:lnTo>
                  <a:lnTo>
                    <a:pt x="5072685" y="258800"/>
                  </a:lnTo>
                  <a:lnTo>
                    <a:pt x="5097996" y="291566"/>
                  </a:lnTo>
                  <a:lnTo>
                    <a:pt x="5130762" y="316877"/>
                  </a:lnTo>
                  <a:lnTo>
                    <a:pt x="5169433" y="333197"/>
                  </a:lnTo>
                  <a:lnTo>
                    <a:pt x="5212461" y="338975"/>
                  </a:lnTo>
                  <a:lnTo>
                    <a:pt x="5255501" y="333197"/>
                  </a:lnTo>
                  <a:lnTo>
                    <a:pt x="5294173" y="316877"/>
                  </a:lnTo>
                  <a:lnTo>
                    <a:pt x="5326926" y="291566"/>
                  </a:lnTo>
                  <a:lnTo>
                    <a:pt x="5352237" y="258800"/>
                  </a:lnTo>
                  <a:lnTo>
                    <a:pt x="5368556" y="220141"/>
                  </a:lnTo>
                  <a:lnTo>
                    <a:pt x="5374348" y="177101"/>
                  </a:lnTo>
                  <a:close/>
                </a:path>
              </a:pathLst>
            </a:custGeom>
            <a:solidFill>
              <a:srgbClr val="C79940"/>
            </a:solidFill>
          </p:spPr>
          <p:txBody>
            <a:bodyPr wrap="square" lIns="0" tIns="0" rIns="0" bIns="0" rtlCol="0"/>
            <a:lstStyle/>
            <a:p>
              <a:endParaRPr/>
            </a:p>
          </p:txBody>
        </p:sp>
      </p:grpSp>
      <p:sp>
        <p:nvSpPr>
          <p:cNvPr id="6" name="object 6"/>
          <p:cNvSpPr txBox="1">
            <a:spLocks noGrp="1"/>
          </p:cNvSpPr>
          <p:nvPr>
            <p:ph type="title"/>
          </p:nvPr>
        </p:nvSpPr>
        <p:spPr>
          <a:prstGeom prst="rect">
            <a:avLst/>
          </a:prstGeom>
        </p:spPr>
        <p:txBody>
          <a:bodyPr vert="horz" wrap="square" lIns="0" tIns="71120" rIns="0" bIns="0" rtlCol="0">
            <a:spAutoFit/>
          </a:bodyPr>
          <a:lstStyle/>
          <a:p>
            <a:pPr algn="ctr">
              <a:lnSpc>
                <a:spcPct val="100000"/>
              </a:lnSpc>
              <a:spcBef>
                <a:spcPts val="560"/>
              </a:spcBef>
            </a:pPr>
            <a:r>
              <a:rPr spc="225" dirty="0"/>
              <a:t>D</a:t>
            </a:r>
            <a:r>
              <a:rPr spc="85" dirty="0"/>
              <a:t>O</a:t>
            </a:r>
            <a:r>
              <a:rPr spc="130" dirty="0"/>
              <a:t>SS</a:t>
            </a:r>
            <a:r>
              <a:rPr spc="-15" dirty="0"/>
              <a:t>I</a:t>
            </a:r>
            <a:r>
              <a:rPr spc="-85" dirty="0"/>
              <a:t>E</a:t>
            </a:r>
            <a:r>
              <a:rPr spc="-110" dirty="0"/>
              <a:t>R</a:t>
            </a:r>
            <a:r>
              <a:rPr spc="10" dirty="0"/>
              <a:t> </a:t>
            </a:r>
            <a:r>
              <a:rPr spc="225" dirty="0"/>
              <a:t>D</a:t>
            </a:r>
            <a:r>
              <a:rPr spc="-120" dirty="0"/>
              <a:t>E</a:t>
            </a:r>
            <a:r>
              <a:rPr spc="10" dirty="0"/>
              <a:t> </a:t>
            </a:r>
            <a:r>
              <a:rPr spc="-30" dirty="0"/>
              <a:t>C</a:t>
            </a:r>
            <a:r>
              <a:rPr spc="-165" dirty="0"/>
              <a:t>A</a:t>
            </a:r>
            <a:r>
              <a:rPr spc="30" dirty="0"/>
              <a:t>N</a:t>
            </a:r>
            <a:r>
              <a:rPr spc="225" dirty="0"/>
              <a:t>D</a:t>
            </a:r>
            <a:r>
              <a:rPr spc="-15" dirty="0"/>
              <a:t>I</a:t>
            </a:r>
            <a:r>
              <a:rPr spc="225" dirty="0"/>
              <a:t>D</a:t>
            </a:r>
            <a:r>
              <a:rPr spc="-165" dirty="0"/>
              <a:t>A</a:t>
            </a:r>
            <a:r>
              <a:rPr spc="35" dirty="0"/>
              <a:t>T</a:t>
            </a:r>
            <a:r>
              <a:rPr spc="-90" dirty="0"/>
              <a:t>U</a:t>
            </a:r>
            <a:r>
              <a:rPr spc="-75" dirty="0"/>
              <a:t>R</a:t>
            </a:r>
            <a:r>
              <a:rPr spc="-120" dirty="0"/>
              <a:t>E</a:t>
            </a:r>
            <a:r>
              <a:rPr spc="10" dirty="0"/>
              <a:t> </a:t>
            </a:r>
            <a:r>
              <a:rPr cap="small" spc="114" dirty="0"/>
              <a:t>2</a:t>
            </a:r>
            <a:r>
              <a:rPr lang="fr-FR" cap="small" spc="555" dirty="0"/>
              <a:t>0</a:t>
            </a:r>
            <a:r>
              <a:rPr cap="small" spc="114" dirty="0"/>
              <a:t>2</a:t>
            </a:r>
            <a:r>
              <a:rPr lang="fr-FR" cap="small" spc="114" dirty="0"/>
              <a:t>2</a:t>
            </a:r>
            <a:endParaRPr spc="520" dirty="0"/>
          </a:p>
          <a:p>
            <a:pPr marR="65405" algn="ctr">
              <a:lnSpc>
                <a:spcPct val="100000"/>
              </a:lnSpc>
              <a:spcBef>
                <a:spcPts val="310"/>
              </a:spcBef>
            </a:pPr>
            <a:r>
              <a:rPr sz="2400" spc="260" dirty="0">
                <a:solidFill>
                  <a:srgbClr val="282472"/>
                </a:solidFill>
                <a:latin typeface="Trebuchet MS"/>
                <a:cs typeface="Trebuchet MS"/>
              </a:rPr>
              <a:t>POURQUOI</a:t>
            </a:r>
            <a:r>
              <a:rPr sz="2400" spc="165" dirty="0">
                <a:solidFill>
                  <a:srgbClr val="282472"/>
                </a:solidFill>
                <a:latin typeface="Trebuchet MS"/>
                <a:cs typeface="Trebuchet MS"/>
              </a:rPr>
              <a:t> </a:t>
            </a:r>
            <a:r>
              <a:rPr sz="2400" spc="265" dirty="0">
                <a:solidFill>
                  <a:srgbClr val="282472"/>
                </a:solidFill>
                <a:latin typeface="Trebuchet MS"/>
                <a:cs typeface="Trebuchet MS"/>
              </a:rPr>
              <a:t>CANDIDATER</a:t>
            </a:r>
            <a:r>
              <a:rPr sz="2400" spc="165" dirty="0">
                <a:solidFill>
                  <a:srgbClr val="282472"/>
                </a:solidFill>
                <a:latin typeface="Trebuchet MS"/>
                <a:cs typeface="Trebuchet MS"/>
              </a:rPr>
              <a:t> </a:t>
            </a:r>
            <a:r>
              <a:rPr sz="2400" spc="114" dirty="0">
                <a:solidFill>
                  <a:srgbClr val="282472"/>
                </a:solidFill>
                <a:latin typeface="Trebuchet MS"/>
                <a:cs typeface="Trebuchet MS"/>
              </a:rPr>
              <a:t>?</a:t>
            </a:r>
            <a:endParaRPr sz="2400" dirty="0">
              <a:latin typeface="Trebuchet MS"/>
              <a:cs typeface="Trebuchet MS"/>
            </a:endParaRPr>
          </a:p>
        </p:txBody>
      </p:sp>
      <p:sp>
        <p:nvSpPr>
          <p:cNvPr id="7" name="object 7"/>
          <p:cNvSpPr txBox="1"/>
          <p:nvPr/>
        </p:nvSpPr>
        <p:spPr>
          <a:xfrm>
            <a:off x="576677" y="4796266"/>
            <a:ext cx="2181225" cy="715645"/>
          </a:xfrm>
          <a:prstGeom prst="rect">
            <a:avLst/>
          </a:prstGeom>
        </p:spPr>
        <p:txBody>
          <a:bodyPr vert="horz" wrap="square" lIns="0" tIns="15240" rIns="0" bIns="0" rtlCol="0">
            <a:spAutoFit/>
          </a:bodyPr>
          <a:lstStyle/>
          <a:p>
            <a:pPr algn="ctr">
              <a:lnSpc>
                <a:spcPct val="100000"/>
              </a:lnSpc>
              <a:spcBef>
                <a:spcPts val="120"/>
              </a:spcBef>
            </a:pPr>
            <a:r>
              <a:rPr sz="1850" spc="235" dirty="0">
                <a:solidFill>
                  <a:srgbClr val="2F2E2B"/>
                </a:solidFill>
                <a:latin typeface="Trebuchet MS"/>
                <a:cs typeface="Trebuchet MS"/>
              </a:rPr>
              <a:t>Communiquer</a:t>
            </a:r>
            <a:endParaRPr sz="1850">
              <a:latin typeface="Trebuchet MS"/>
              <a:cs typeface="Trebuchet MS"/>
            </a:endParaRPr>
          </a:p>
          <a:p>
            <a:pPr algn="ctr">
              <a:lnSpc>
                <a:spcPct val="100000"/>
              </a:lnSpc>
              <a:spcBef>
                <a:spcPts val="1805"/>
              </a:spcBef>
            </a:pPr>
            <a:r>
              <a:rPr sz="1150" spc="80" dirty="0">
                <a:solidFill>
                  <a:srgbClr val="2F2E2B"/>
                </a:solidFill>
                <a:latin typeface="Trebuchet MS"/>
                <a:cs typeface="Trebuchet MS"/>
              </a:rPr>
              <a:t>sur</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95" dirty="0">
                <a:solidFill>
                  <a:srgbClr val="2F2E2B"/>
                </a:solidFill>
                <a:latin typeface="Trebuchet MS"/>
                <a:cs typeface="Trebuchet MS"/>
              </a:rPr>
              <a:t>marque</a:t>
            </a:r>
            <a:r>
              <a:rPr sz="1150" spc="55" dirty="0">
                <a:solidFill>
                  <a:srgbClr val="2F2E2B"/>
                </a:solidFill>
                <a:latin typeface="Trebuchet MS"/>
                <a:cs typeface="Trebuchet MS"/>
              </a:rPr>
              <a:t> </a:t>
            </a:r>
            <a:r>
              <a:rPr sz="1150" spc="100" dirty="0">
                <a:solidFill>
                  <a:srgbClr val="2F2E2B"/>
                </a:solidFill>
                <a:latin typeface="Trebuchet MS"/>
                <a:cs typeface="Trebuchet MS"/>
              </a:rPr>
              <a:t>employeur</a:t>
            </a:r>
            <a:endParaRPr sz="1150">
              <a:latin typeface="Trebuchet MS"/>
              <a:cs typeface="Trebuchet MS"/>
            </a:endParaRPr>
          </a:p>
        </p:txBody>
      </p:sp>
      <p:sp>
        <p:nvSpPr>
          <p:cNvPr id="8" name="object 8"/>
          <p:cNvSpPr txBox="1"/>
          <p:nvPr/>
        </p:nvSpPr>
        <p:spPr>
          <a:xfrm>
            <a:off x="3359381" y="4780818"/>
            <a:ext cx="1757680" cy="1129030"/>
          </a:xfrm>
          <a:prstGeom prst="rect">
            <a:avLst/>
          </a:prstGeom>
        </p:spPr>
        <p:txBody>
          <a:bodyPr vert="horz" wrap="square" lIns="0" tIns="15240" rIns="0" bIns="0" rtlCol="0">
            <a:spAutoFit/>
          </a:bodyPr>
          <a:lstStyle/>
          <a:p>
            <a:pPr algn="ctr">
              <a:lnSpc>
                <a:spcPct val="100000"/>
              </a:lnSpc>
              <a:spcBef>
                <a:spcPts val="120"/>
              </a:spcBef>
            </a:pPr>
            <a:r>
              <a:rPr sz="1850" spc="180" dirty="0">
                <a:solidFill>
                  <a:srgbClr val="2F2E2B"/>
                </a:solidFill>
                <a:latin typeface="Trebuchet MS"/>
                <a:cs typeface="Trebuchet MS"/>
              </a:rPr>
              <a:t>Valoriser</a:t>
            </a:r>
            <a:endParaRPr sz="1850" dirty="0">
              <a:latin typeface="Trebuchet MS"/>
              <a:cs typeface="Trebuchet MS"/>
            </a:endParaRPr>
          </a:p>
          <a:p>
            <a:pPr marL="12700" marR="5080" algn="ctr">
              <a:lnSpc>
                <a:spcPct val="117500"/>
              </a:lnSpc>
              <a:spcBef>
                <a:spcPts val="1580"/>
              </a:spcBef>
            </a:pPr>
            <a:r>
              <a:rPr sz="1150" spc="60" dirty="0">
                <a:solidFill>
                  <a:srgbClr val="2F2E2B"/>
                </a:solidFill>
                <a:latin typeface="Trebuchet MS"/>
                <a:cs typeface="Trebuchet MS"/>
              </a:rPr>
              <a:t>votre</a:t>
            </a:r>
            <a:r>
              <a:rPr sz="1150" spc="50" dirty="0">
                <a:solidFill>
                  <a:srgbClr val="2F2E2B"/>
                </a:solidFill>
                <a:latin typeface="Trebuchet MS"/>
                <a:cs typeface="Trebuchet MS"/>
              </a:rPr>
              <a:t> </a:t>
            </a:r>
            <a:r>
              <a:rPr sz="1150" spc="40" dirty="0">
                <a:solidFill>
                  <a:srgbClr val="2F2E2B"/>
                </a:solidFill>
                <a:latin typeface="Trebuchet MS"/>
                <a:cs typeface="Trebuchet MS"/>
              </a:rPr>
              <a:t>activité</a:t>
            </a:r>
            <a:r>
              <a:rPr sz="1150" spc="50" dirty="0">
                <a:solidFill>
                  <a:srgbClr val="2F2E2B"/>
                </a:solidFill>
                <a:latin typeface="Trebuchet MS"/>
                <a:cs typeface="Trebuchet MS"/>
              </a:rPr>
              <a:t> </a:t>
            </a:r>
            <a:r>
              <a:rPr sz="1150" spc="20" dirty="0">
                <a:solidFill>
                  <a:srgbClr val="2F2E2B"/>
                </a:solidFill>
                <a:latin typeface="Trebuchet MS"/>
                <a:cs typeface="Trebuchet MS"/>
              </a:rPr>
              <a:t>et</a:t>
            </a:r>
            <a:r>
              <a:rPr sz="1150" spc="50" dirty="0">
                <a:solidFill>
                  <a:srgbClr val="2F2E2B"/>
                </a:solidFill>
                <a:latin typeface="Trebuchet MS"/>
                <a:cs typeface="Trebuchet MS"/>
              </a:rPr>
              <a:t> </a:t>
            </a:r>
            <a:r>
              <a:rPr sz="1150" spc="55" dirty="0">
                <a:solidFill>
                  <a:srgbClr val="2F2E2B"/>
                </a:solidFill>
                <a:latin typeface="Trebuchet MS"/>
                <a:cs typeface="Trebuchet MS"/>
              </a:rPr>
              <a:t>mettre </a:t>
            </a:r>
            <a:r>
              <a:rPr sz="1150" spc="-330" dirty="0">
                <a:solidFill>
                  <a:srgbClr val="2F2E2B"/>
                </a:solidFill>
                <a:latin typeface="Trebuchet MS"/>
                <a:cs typeface="Trebuchet MS"/>
              </a:rPr>
              <a:t> </a:t>
            </a:r>
            <a:r>
              <a:rPr sz="1150" spc="80" dirty="0">
                <a:solidFill>
                  <a:srgbClr val="2F2E2B"/>
                </a:solidFill>
                <a:latin typeface="Trebuchet MS"/>
                <a:cs typeface="Trebuchet MS"/>
              </a:rPr>
              <a:t>en</a:t>
            </a:r>
            <a:r>
              <a:rPr sz="1150" spc="50" dirty="0">
                <a:solidFill>
                  <a:srgbClr val="2F2E2B"/>
                </a:solidFill>
                <a:latin typeface="Trebuchet MS"/>
                <a:cs typeface="Trebuchet MS"/>
              </a:rPr>
              <a:t> </a:t>
            </a:r>
            <a:r>
              <a:rPr sz="1150" spc="65" dirty="0">
                <a:solidFill>
                  <a:srgbClr val="2F2E2B"/>
                </a:solidFill>
                <a:latin typeface="Trebuchet MS"/>
                <a:cs typeface="Trebuchet MS"/>
              </a:rPr>
              <a:t>avant</a:t>
            </a:r>
            <a:r>
              <a:rPr sz="1150" spc="50" dirty="0">
                <a:solidFill>
                  <a:srgbClr val="2F2E2B"/>
                </a:solidFill>
                <a:latin typeface="Trebuchet MS"/>
                <a:cs typeface="Trebuchet MS"/>
              </a:rPr>
              <a:t> </a:t>
            </a:r>
            <a:r>
              <a:rPr sz="1150" spc="60" dirty="0">
                <a:solidFill>
                  <a:srgbClr val="2F2E2B"/>
                </a:solidFill>
                <a:latin typeface="Trebuchet MS"/>
                <a:cs typeface="Trebuchet MS"/>
              </a:rPr>
              <a:t>votre</a:t>
            </a:r>
            <a:r>
              <a:rPr sz="1150" spc="55" dirty="0">
                <a:solidFill>
                  <a:srgbClr val="2F2E2B"/>
                </a:solidFill>
                <a:latin typeface="Trebuchet MS"/>
                <a:cs typeface="Trebuchet MS"/>
              </a:rPr>
              <a:t> </a:t>
            </a:r>
            <a:r>
              <a:rPr sz="1150" spc="80" dirty="0">
                <a:solidFill>
                  <a:srgbClr val="2F2E2B"/>
                </a:solidFill>
                <a:latin typeface="Trebuchet MS"/>
                <a:cs typeface="Trebuchet MS"/>
              </a:rPr>
              <a:t>savoir-</a:t>
            </a:r>
            <a:endParaRPr sz="1150" dirty="0">
              <a:latin typeface="Trebuchet MS"/>
              <a:cs typeface="Trebuchet MS"/>
            </a:endParaRPr>
          </a:p>
          <a:p>
            <a:pPr algn="ctr">
              <a:lnSpc>
                <a:spcPct val="100000"/>
              </a:lnSpc>
              <a:spcBef>
                <a:spcPts val="240"/>
              </a:spcBef>
            </a:pPr>
            <a:r>
              <a:rPr sz="1150" spc="65" dirty="0">
                <a:solidFill>
                  <a:srgbClr val="2F2E2B"/>
                </a:solidFill>
                <a:latin typeface="Trebuchet MS"/>
                <a:cs typeface="Trebuchet MS"/>
              </a:rPr>
              <a:t>transporter</a:t>
            </a:r>
            <a:endParaRPr sz="1150" dirty="0">
              <a:latin typeface="Trebuchet MS"/>
              <a:cs typeface="Trebuchet MS"/>
            </a:endParaRPr>
          </a:p>
        </p:txBody>
      </p:sp>
      <p:sp>
        <p:nvSpPr>
          <p:cNvPr id="9" name="object 9"/>
          <p:cNvSpPr txBox="1"/>
          <p:nvPr/>
        </p:nvSpPr>
        <p:spPr>
          <a:xfrm>
            <a:off x="5701042" y="4796040"/>
            <a:ext cx="2033905" cy="717550"/>
          </a:xfrm>
          <a:prstGeom prst="rect">
            <a:avLst/>
          </a:prstGeom>
        </p:spPr>
        <p:txBody>
          <a:bodyPr vert="horz" wrap="square" lIns="0" tIns="15240" rIns="0" bIns="0" rtlCol="0">
            <a:spAutoFit/>
          </a:bodyPr>
          <a:lstStyle/>
          <a:p>
            <a:pPr algn="ctr">
              <a:lnSpc>
                <a:spcPct val="100000"/>
              </a:lnSpc>
              <a:spcBef>
                <a:spcPts val="120"/>
              </a:spcBef>
            </a:pPr>
            <a:r>
              <a:rPr sz="1850" spc="175" dirty="0">
                <a:solidFill>
                  <a:srgbClr val="2F2E2B"/>
                </a:solidFill>
                <a:latin typeface="Trebuchet MS"/>
                <a:cs typeface="Trebuchet MS"/>
              </a:rPr>
              <a:t>Conforter</a:t>
            </a:r>
            <a:endParaRPr sz="1850">
              <a:latin typeface="Trebuchet MS"/>
              <a:cs typeface="Trebuchet MS"/>
            </a:endParaRPr>
          </a:p>
          <a:p>
            <a:pPr algn="ctr">
              <a:lnSpc>
                <a:spcPct val="100000"/>
              </a:lnSpc>
              <a:spcBef>
                <a:spcPts val="1820"/>
              </a:spcBef>
            </a:pPr>
            <a:r>
              <a:rPr sz="1150" spc="30" dirty="0">
                <a:solidFill>
                  <a:srgbClr val="2F2E2B"/>
                </a:solidFill>
                <a:latin typeface="Trebuchet MS"/>
                <a:cs typeface="Trebuchet MS"/>
              </a:rPr>
              <a:t>la</a:t>
            </a:r>
            <a:r>
              <a:rPr sz="1150" spc="50" dirty="0">
                <a:solidFill>
                  <a:srgbClr val="2F2E2B"/>
                </a:solidFill>
                <a:latin typeface="Trebuchet MS"/>
                <a:cs typeface="Trebuchet MS"/>
              </a:rPr>
              <a:t> </a:t>
            </a:r>
            <a:r>
              <a:rPr sz="1150" spc="80" dirty="0">
                <a:solidFill>
                  <a:srgbClr val="2F2E2B"/>
                </a:solidFill>
                <a:latin typeface="Trebuchet MS"/>
                <a:cs typeface="Trebuchet MS"/>
              </a:rPr>
              <a:t>confiance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0" dirty="0">
                <a:solidFill>
                  <a:srgbClr val="2F2E2B"/>
                </a:solidFill>
                <a:latin typeface="Trebuchet MS"/>
                <a:cs typeface="Trebuchet MS"/>
              </a:rPr>
              <a:t> </a:t>
            </a:r>
            <a:r>
              <a:rPr sz="1150" spc="114" dirty="0">
                <a:solidFill>
                  <a:srgbClr val="2F2E2B"/>
                </a:solidFill>
                <a:latin typeface="Trebuchet MS"/>
                <a:cs typeface="Trebuchet MS"/>
              </a:rPr>
              <a:t>vos</a:t>
            </a:r>
            <a:r>
              <a:rPr sz="1150" spc="55" dirty="0">
                <a:solidFill>
                  <a:srgbClr val="2F2E2B"/>
                </a:solidFill>
                <a:latin typeface="Trebuchet MS"/>
                <a:cs typeface="Trebuchet MS"/>
              </a:rPr>
              <a:t> </a:t>
            </a:r>
            <a:r>
              <a:rPr sz="1150" spc="65" dirty="0">
                <a:solidFill>
                  <a:srgbClr val="2F2E2B"/>
                </a:solidFill>
                <a:latin typeface="Trebuchet MS"/>
                <a:cs typeface="Trebuchet MS"/>
              </a:rPr>
              <a:t>clients</a:t>
            </a:r>
            <a:endParaRPr sz="1150">
              <a:latin typeface="Trebuchet MS"/>
              <a:cs typeface="Trebuchet MS"/>
            </a:endParaRPr>
          </a:p>
        </p:txBody>
      </p:sp>
      <p:sp>
        <p:nvSpPr>
          <p:cNvPr id="10" name="object 10"/>
          <p:cNvSpPr txBox="1"/>
          <p:nvPr/>
        </p:nvSpPr>
        <p:spPr>
          <a:xfrm>
            <a:off x="560178" y="2661579"/>
            <a:ext cx="9680575" cy="1081405"/>
          </a:xfrm>
          <a:prstGeom prst="rect">
            <a:avLst/>
          </a:prstGeom>
        </p:spPr>
        <p:txBody>
          <a:bodyPr vert="horz" wrap="square" lIns="0" tIns="15875" rIns="0" bIns="0" rtlCol="0">
            <a:spAutoFit/>
          </a:bodyPr>
          <a:lstStyle/>
          <a:p>
            <a:pPr marL="12700">
              <a:lnSpc>
                <a:spcPct val="100000"/>
              </a:lnSpc>
              <a:spcBef>
                <a:spcPts val="125"/>
              </a:spcBef>
            </a:pPr>
            <a:r>
              <a:rPr sz="1200" spc="100" dirty="0">
                <a:solidFill>
                  <a:srgbClr val="2F2E2B"/>
                </a:solidFill>
                <a:latin typeface="Trebuchet MS"/>
                <a:cs typeface="Trebuchet MS"/>
              </a:rPr>
              <a:t>La</a:t>
            </a:r>
            <a:r>
              <a:rPr sz="1200" spc="75" dirty="0">
                <a:solidFill>
                  <a:srgbClr val="2F2E2B"/>
                </a:solidFill>
                <a:latin typeface="Trebuchet MS"/>
                <a:cs typeface="Trebuchet MS"/>
              </a:rPr>
              <a:t> </a:t>
            </a:r>
            <a:r>
              <a:rPr sz="1200" spc="70" dirty="0">
                <a:solidFill>
                  <a:srgbClr val="2F2E2B"/>
                </a:solidFill>
                <a:latin typeface="Trebuchet MS"/>
                <a:cs typeface="Trebuchet MS"/>
              </a:rPr>
              <a:t>Nuit</a:t>
            </a:r>
            <a:r>
              <a:rPr sz="1200" spc="75" dirty="0">
                <a:solidFill>
                  <a:srgbClr val="2F2E2B"/>
                </a:solidFill>
                <a:latin typeface="Trebuchet MS"/>
                <a:cs typeface="Trebuchet MS"/>
              </a:rPr>
              <a:t> </a:t>
            </a:r>
            <a:r>
              <a:rPr sz="1200" spc="110" dirty="0">
                <a:solidFill>
                  <a:srgbClr val="2F2E2B"/>
                </a:solidFill>
                <a:latin typeface="Trebuchet MS"/>
                <a:cs typeface="Trebuchet MS"/>
              </a:rPr>
              <a:t>de</a:t>
            </a:r>
            <a:r>
              <a:rPr sz="1200" spc="75" dirty="0">
                <a:solidFill>
                  <a:srgbClr val="2F2E2B"/>
                </a:solidFill>
                <a:latin typeface="Trebuchet MS"/>
                <a:cs typeface="Trebuchet MS"/>
              </a:rPr>
              <a:t> </a:t>
            </a:r>
            <a:r>
              <a:rPr sz="1200" spc="35" dirty="0">
                <a:solidFill>
                  <a:srgbClr val="2F2E2B"/>
                </a:solidFill>
                <a:latin typeface="Trebuchet MS"/>
                <a:cs typeface="Trebuchet MS"/>
              </a:rPr>
              <a:t>l’Étoile</a:t>
            </a:r>
            <a:r>
              <a:rPr sz="1200" spc="75" dirty="0">
                <a:solidFill>
                  <a:srgbClr val="2F2E2B"/>
                </a:solidFill>
                <a:latin typeface="Trebuchet MS"/>
                <a:cs typeface="Trebuchet MS"/>
              </a:rPr>
              <a:t> </a:t>
            </a:r>
            <a:r>
              <a:rPr sz="1200" spc="110" dirty="0">
                <a:solidFill>
                  <a:srgbClr val="2F2E2B"/>
                </a:solidFill>
                <a:latin typeface="Trebuchet MS"/>
                <a:cs typeface="Trebuchet MS"/>
              </a:rPr>
              <a:t>du</a:t>
            </a:r>
            <a:r>
              <a:rPr sz="1200" spc="75" dirty="0">
                <a:solidFill>
                  <a:srgbClr val="2F2E2B"/>
                </a:solidFill>
                <a:latin typeface="Trebuchet MS"/>
                <a:cs typeface="Trebuchet MS"/>
              </a:rPr>
              <a:t> </a:t>
            </a:r>
            <a:r>
              <a:rPr sz="1200" spc="70" dirty="0">
                <a:solidFill>
                  <a:srgbClr val="2F2E2B"/>
                </a:solidFill>
                <a:latin typeface="Trebuchet MS"/>
                <a:cs typeface="Trebuchet MS"/>
              </a:rPr>
              <a:t>transport</a:t>
            </a:r>
            <a:r>
              <a:rPr sz="1200" spc="75" dirty="0">
                <a:solidFill>
                  <a:srgbClr val="2F2E2B"/>
                </a:solidFill>
                <a:latin typeface="Trebuchet MS"/>
                <a:cs typeface="Trebuchet MS"/>
              </a:rPr>
              <a:t> </a:t>
            </a:r>
            <a:r>
              <a:rPr sz="1200" b="1" spc="85" dirty="0">
                <a:solidFill>
                  <a:srgbClr val="2F2E2B"/>
                </a:solidFill>
                <a:latin typeface="Trebuchet MS"/>
                <a:cs typeface="Trebuchet MS"/>
              </a:rPr>
              <a:t>valorise</a:t>
            </a:r>
            <a:r>
              <a:rPr sz="1200" b="1" spc="65" dirty="0">
                <a:solidFill>
                  <a:srgbClr val="2F2E2B"/>
                </a:solidFill>
                <a:latin typeface="Trebuchet MS"/>
                <a:cs typeface="Trebuchet MS"/>
              </a:rPr>
              <a:t> </a:t>
            </a:r>
            <a:r>
              <a:rPr sz="1200" b="1" spc="95" dirty="0">
                <a:solidFill>
                  <a:srgbClr val="2F2E2B"/>
                </a:solidFill>
                <a:latin typeface="Trebuchet MS"/>
                <a:cs typeface="Trebuchet MS"/>
              </a:rPr>
              <a:t>les</a:t>
            </a:r>
            <a:r>
              <a:rPr sz="1200" b="1" spc="60" dirty="0">
                <a:solidFill>
                  <a:srgbClr val="2F2E2B"/>
                </a:solidFill>
                <a:latin typeface="Trebuchet MS"/>
                <a:cs typeface="Trebuchet MS"/>
              </a:rPr>
              <a:t> </a:t>
            </a:r>
            <a:r>
              <a:rPr sz="1200" b="1" spc="85" dirty="0">
                <a:solidFill>
                  <a:srgbClr val="2F2E2B"/>
                </a:solidFill>
                <a:latin typeface="Trebuchet MS"/>
                <a:cs typeface="Trebuchet MS"/>
              </a:rPr>
              <a:t>TPE</a:t>
            </a:r>
            <a:r>
              <a:rPr sz="1200" b="1" spc="60" dirty="0">
                <a:solidFill>
                  <a:srgbClr val="2F2E2B"/>
                </a:solidFill>
                <a:latin typeface="Trebuchet MS"/>
                <a:cs typeface="Trebuchet MS"/>
              </a:rPr>
              <a:t> </a:t>
            </a:r>
            <a:r>
              <a:rPr sz="1200" b="1" spc="50" dirty="0">
                <a:solidFill>
                  <a:srgbClr val="2F2E2B"/>
                </a:solidFill>
                <a:latin typeface="Trebuchet MS"/>
                <a:cs typeface="Trebuchet MS"/>
              </a:rPr>
              <a:t>et</a:t>
            </a:r>
            <a:r>
              <a:rPr sz="1200" b="1" spc="60" dirty="0">
                <a:solidFill>
                  <a:srgbClr val="2F2E2B"/>
                </a:solidFill>
                <a:latin typeface="Trebuchet MS"/>
                <a:cs typeface="Trebuchet MS"/>
              </a:rPr>
              <a:t> </a:t>
            </a:r>
            <a:r>
              <a:rPr sz="1200" b="1" spc="130" dirty="0">
                <a:solidFill>
                  <a:srgbClr val="2F2E2B"/>
                </a:solidFill>
                <a:latin typeface="Trebuchet MS"/>
                <a:cs typeface="Trebuchet MS"/>
              </a:rPr>
              <a:t>PME</a:t>
            </a:r>
            <a:r>
              <a:rPr sz="1200" b="1" spc="60" dirty="0">
                <a:solidFill>
                  <a:srgbClr val="2F2E2B"/>
                </a:solidFill>
                <a:latin typeface="Trebuchet MS"/>
                <a:cs typeface="Trebuchet MS"/>
              </a:rPr>
              <a:t> </a:t>
            </a:r>
            <a:r>
              <a:rPr sz="1200" b="1" spc="100" dirty="0">
                <a:solidFill>
                  <a:srgbClr val="2F2E2B"/>
                </a:solidFill>
                <a:latin typeface="Trebuchet MS"/>
                <a:cs typeface="Trebuchet MS"/>
              </a:rPr>
              <a:t>du</a:t>
            </a:r>
            <a:r>
              <a:rPr sz="1200" b="1" spc="60" dirty="0">
                <a:solidFill>
                  <a:srgbClr val="2F2E2B"/>
                </a:solidFill>
                <a:latin typeface="Trebuchet MS"/>
                <a:cs typeface="Trebuchet MS"/>
              </a:rPr>
              <a:t> </a:t>
            </a:r>
            <a:r>
              <a:rPr sz="1200" b="1" spc="80" dirty="0">
                <a:solidFill>
                  <a:srgbClr val="2F2E2B"/>
                </a:solidFill>
                <a:latin typeface="Trebuchet MS"/>
                <a:cs typeface="Trebuchet MS"/>
              </a:rPr>
              <a:t>Transport</a:t>
            </a:r>
            <a:r>
              <a:rPr sz="1200" b="1" spc="60" dirty="0">
                <a:solidFill>
                  <a:srgbClr val="2F2E2B"/>
                </a:solidFill>
                <a:latin typeface="Trebuchet MS"/>
                <a:cs typeface="Trebuchet MS"/>
              </a:rPr>
              <a:t> </a:t>
            </a:r>
            <a:r>
              <a:rPr sz="1200" b="1" spc="55" dirty="0">
                <a:solidFill>
                  <a:srgbClr val="2F2E2B"/>
                </a:solidFill>
                <a:latin typeface="Trebuchet MS"/>
                <a:cs typeface="Trebuchet MS"/>
              </a:rPr>
              <a:t>routier</a:t>
            </a:r>
            <a:r>
              <a:rPr sz="1200" b="1" spc="60" dirty="0">
                <a:solidFill>
                  <a:srgbClr val="2F2E2B"/>
                </a:solidFill>
                <a:latin typeface="Trebuchet MS"/>
                <a:cs typeface="Trebuchet MS"/>
              </a:rPr>
              <a:t> </a:t>
            </a:r>
            <a:r>
              <a:rPr sz="1200" b="1" spc="100" dirty="0">
                <a:solidFill>
                  <a:srgbClr val="2F2E2B"/>
                </a:solidFill>
                <a:latin typeface="Trebuchet MS"/>
                <a:cs typeface="Trebuchet MS"/>
              </a:rPr>
              <a:t>de</a:t>
            </a:r>
            <a:r>
              <a:rPr sz="1200" b="1" spc="60" dirty="0">
                <a:solidFill>
                  <a:srgbClr val="2F2E2B"/>
                </a:solidFill>
                <a:latin typeface="Trebuchet MS"/>
                <a:cs typeface="Trebuchet MS"/>
              </a:rPr>
              <a:t> </a:t>
            </a:r>
            <a:r>
              <a:rPr sz="1200" b="1" spc="80" dirty="0">
                <a:solidFill>
                  <a:srgbClr val="2F2E2B"/>
                </a:solidFill>
                <a:latin typeface="Trebuchet MS"/>
                <a:cs typeface="Trebuchet MS"/>
              </a:rPr>
              <a:t>marchandise</a:t>
            </a:r>
            <a:r>
              <a:rPr sz="1200" spc="80" dirty="0">
                <a:solidFill>
                  <a:srgbClr val="2F2E2B"/>
                </a:solidFill>
                <a:latin typeface="Trebuchet MS"/>
                <a:cs typeface="Trebuchet MS"/>
              </a:rPr>
              <a:t>.</a:t>
            </a:r>
            <a:endParaRPr sz="1200">
              <a:latin typeface="Trebuchet MS"/>
              <a:cs typeface="Trebuchet MS"/>
            </a:endParaRPr>
          </a:p>
          <a:p>
            <a:pPr>
              <a:lnSpc>
                <a:spcPct val="100000"/>
              </a:lnSpc>
              <a:spcBef>
                <a:spcPts val="25"/>
              </a:spcBef>
            </a:pPr>
            <a:endParaRPr sz="1450">
              <a:latin typeface="Trebuchet MS"/>
              <a:cs typeface="Trebuchet MS"/>
            </a:endParaRPr>
          </a:p>
          <a:p>
            <a:pPr marL="12700" marR="5080">
              <a:lnSpc>
                <a:spcPct val="118700"/>
              </a:lnSpc>
            </a:pPr>
            <a:r>
              <a:rPr sz="1200" spc="140" dirty="0">
                <a:solidFill>
                  <a:srgbClr val="2F2E2B"/>
                </a:solidFill>
                <a:latin typeface="Trebuchet MS"/>
                <a:cs typeface="Trebuchet MS"/>
              </a:rPr>
              <a:t>Ces</a:t>
            </a:r>
            <a:r>
              <a:rPr sz="1200" spc="114" dirty="0">
                <a:solidFill>
                  <a:srgbClr val="2F2E2B"/>
                </a:solidFill>
                <a:latin typeface="Trebuchet MS"/>
                <a:cs typeface="Trebuchet MS"/>
              </a:rPr>
              <a:t> </a:t>
            </a:r>
            <a:r>
              <a:rPr sz="1200" spc="80" dirty="0">
                <a:solidFill>
                  <a:srgbClr val="2F2E2B"/>
                </a:solidFill>
                <a:latin typeface="Trebuchet MS"/>
                <a:cs typeface="Trebuchet MS"/>
              </a:rPr>
              <a:t>Étoiles</a:t>
            </a:r>
            <a:r>
              <a:rPr sz="1200" spc="114" dirty="0">
                <a:solidFill>
                  <a:srgbClr val="2F2E2B"/>
                </a:solidFill>
                <a:latin typeface="Trebuchet MS"/>
                <a:cs typeface="Trebuchet MS"/>
              </a:rPr>
              <a:t> </a:t>
            </a:r>
            <a:r>
              <a:rPr sz="1200" spc="55" dirty="0">
                <a:solidFill>
                  <a:srgbClr val="2F2E2B"/>
                </a:solidFill>
                <a:latin typeface="Trebuchet MS"/>
                <a:cs typeface="Trebuchet MS"/>
              </a:rPr>
              <a:t>font</a:t>
            </a:r>
            <a:r>
              <a:rPr sz="1200" spc="114" dirty="0">
                <a:solidFill>
                  <a:srgbClr val="2F2E2B"/>
                </a:solidFill>
                <a:latin typeface="Trebuchet MS"/>
                <a:cs typeface="Trebuchet MS"/>
              </a:rPr>
              <a:t> </a:t>
            </a:r>
            <a:r>
              <a:rPr sz="1200" spc="55" dirty="0">
                <a:solidFill>
                  <a:srgbClr val="2F2E2B"/>
                </a:solidFill>
                <a:latin typeface="Trebuchet MS"/>
                <a:cs typeface="Trebuchet MS"/>
              </a:rPr>
              <a:t>l'objet</a:t>
            </a:r>
            <a:r>
              <a:rPr sz="1200" spc="114" dirty="0">
                <a:solidFill>
                  <a:srgbClr val="2F2E2B"/>
                </a:solidFill>
                <a:latin typeface="Trebuchet MS"/>
                <a:cs typeface="Trebuchet MS"/>
              </a:rPr>
              <a:t> d'une </a:t>
            </a:r>
            <a:r>
              <a:rPr sz="1200" spc="100" dirty="0">
                <a:solidFill>
                  <a:srgbClr val="2F2E2B"/>
                </a:solidFill>
                <a:latin typeface="Trebuchet MS"/>
                <a:cs typeface="Trebuchet MS"/>
              </a:rPr>
              <a:t>communication</a:t>
            </a:r>
            <a:r>
              <a:rPr sz="1200" spc="114"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35" dirty="0">
                <a:solidFill>
                  <a:srgbClr val="2F2E2B"/>
                </a:solidFill>
                <a:latin typeface="Trebuchet MS"/>
                <a:cs typeface="Trebuchet MS"/>
              </a:rPr>
              <a:t>la</a:t>
            </a:r>
            <a:r>
              <a:rPr sz="1200" spc="114" dirty="0">
                <a:solidFill>
                  <a:srgbClr val="2F2E2B"/>
                </a:solidFill>
                <a:latin typeface="Trebuchet MS"/>
                <a:cs typeface="Trebuchet MS"/>
              </a:rPr>
              <a:t> </a:t>
            </a:r>
            <a:r>
              <a:rPr sz="1200" spc="50" dirty="0">
                <a:solidFill>
                  <a:srgbClr val="2F2E2B"/>
                </a:solidFill>
                <a:latin typeface="Trebuchet MS"/>
                <a:cs typeface="Trebuchet MS"/>
              </a:rPr>
              <a:t>part</a:t>
            </a:r>
            <a:r>
              <a:rPr sz="1200" spc="120" dirty="0">
                <a:solidFill>
                  <a:srgbClr val="2F2E2B"/>
                </a:solidFill>
                <a:latin typeface="Trebuchet MS"/>
                <a:cs typeface="Trebuchet MS"/>
              </a:rPr>
              <a:t> </a:t>
            </a:r>
            <a:r>
              <a:rPr sz="1200" spc="110" dirty="0">
                <a:solidFill>
                  <a:srgbClr val="2F2E2B"/>
                </a:solidFill>
                <a:latin typeface="Trebuchet MS"/>
                <a:cs typeface="Trebuchet MS"/>
              </a:rPr>
              <a:t>de</a:t>
            </a:r>
            <a:r>
              <a:rPr sz="1200" spc="114" dirty="0">
                <a:solidFill>
                  <a:srgbClr val="2F2E2B"/>
                </a:solidFill>
                <a:latin typeface="Trebuchet MS"/>
                <a:cs typeface="Trebuchet MS"/>
              </a:rPr>
              <a:t> </a:t>
            </a:r>
            <a:r>
              <a:rPr sz="1200" spc="45" dirty="0">
                <a:solidFill>
                  <a:srgbClr val="2F2E2B"/>
                </a:solidFill>
                <a:latin typeface="Trebuchet MS"/>
                <a:cs typeface="Trebuchet MS"/>
              </a:rPr>
              <a:t>l’</a:t>
            </a:r>
            <a:r>
              <a:rPr sz="1200" b="1" spc="45" dirty="0">
                <a:solidFill>
                  <a:srgbClr val="2F2E2B"/>
                </a:solidFill>
                <a:latin typeface="Trebuchet MS"/>
                <a:cs typeface="Trebuchet MS"/>
              </a:rPr>
              <a:t>Officiel</a:t>
            </a:r>
            <a:r>
              <a:rPr sz="1200" b="1" spc="100" dirty="0">
                <a:solidFill>
                  <a:srgbClr val="2F2E2B"/>
                </a:solidFill>
                <a:latin typeface="Trebuchet MS"/>
                <a:cs typeface="Trebuchet MS"/>
              </a:rPr>
              <a:t> </a:t>
            </a:r>
            <a:r>
              <a:rPr sz="1200" b="1" spc="114" dirty="0">
                <a:solidFill>
                  <a:srgbClr val="2F2E2B"/>
                </a:solidFill>
                <a:latin typeface="Trebuchet MS"/>
                <a:cs typeface="Trebuchet MS"/>
              </a:rPr>
              <a:t>des</a:t>
            </a:r>
            <a:r>
              <a:rPr sz="1200" b="1" spc="100" dirty="0">
                <a:solidFill>
                  <a:srgbClr val="2F2E2B"/>
                </a:solidFill>
                <a:latin typeface="Trebuchet MS"/>
                <a:cs typeface="Trebuchet MS"/>
              </a:rPr>
              <a:t> </a:t>
            </a:r>
            <a:r>
              <a:rPr sz="1200" b="1" spc="75" dirty="0">
                <a:solidFill>
                  <a:srgbClr val="2F2E2B"/>
                </a:solidFill>
                <a:latin typeface="Trebuchet MS"/>
                <a:cs typeface="Trebuchet MS"/>
              </a:rPr>
              <a:t>Transporteurs,</a:t>
            </a:r>
            <a:r>
              <a:rPr sz="1200" b="1" spc="100" dirty="0">
                <a:solidFill>
                  <a:srgbClr val="2F2E2B"/>
                </a:solidFill>
                <a:latin typeface="Trebuchet MS"/>
                <a:cs typeface="Trebuchet MS"/>
              </a:rPr>
              <a:t> </a:t>
            </a:r>
            <a:r>
              <a:rPr sz="1200" b="1" spc="95" dirty="0">
                <a:solidFill>
                  <a:srgbClr val="2F2E2B"/>
                </a:solidFill>
                <a:latin typeface="Trebuchet MS"/>
                <a:cs typeface="Trebuchet MS"/>
              </a:rPr>
              <a:t>FranceRoutes</a:t>
            </a:r>
            <a:r>
              <a:rPr sz="1200" b="1" spc="100" dirty="0">
                <a:solidFill>
                  <a:srgbClr val="2F2E2B"/>
                </a:solidFill>
                <a:latin typeface="Trebuchet MS"/>
                <a:cs typeface="Trebuchet MS"/>
              </a:rPr>
              <a:t> </a:t>
            </a:r>
            <a:r>
              <a:rPr sz="1200" b="1" spc="385" dirty="0">
                <a:solidFill>
                  <a:srgbClr val="2F2E2B"/>
                </a:solidFill>
                <a:latin typeface="Trebuchet MS"/>
                <a:cs typeface="Trebuchet MS"/>
              </a:rPr>
              <a:t>/</a:t>
            </a:r>
            <a:r>
              <a:rPr sz="1200" b="1" spc="100" dirty="0">
                <a:solidFill>
                  <a:srgbClr val="2F2E2B"/>
                </a:solidFill>
                <a:latin typeface="Trebuchet MS"/>
                <a:cs typeface="Trebuchet MS"/>
              </a:rPr>
              <a:t> </a:t>
            </a:r>
            <a:r>
              <a:rPr sz="1200" b="1" spc="65" dirty="0">
                <a:solidFill>
                  <a:srgbClr val="2F2E2B"/>
                </a:solidFill>
                <a:latin typeface="Trebuchet MS"/>
                <a:cs typeface="Trebuchet MS"/>
              </a:rPr>
              <a:t>Franceroutes.fr </a:t>
            </a:r>
            <a:r>
              <a:rPr sz="1200" b="1" spc="-345" dirty="0">
                <a:solidFill>
                  <a:srgbClr val="2F2E2B"/>
                </a:solidFill>
                <a:latin typeface="Trebuchet MS"/>
                <a:cs typeface="Trebuchet MS"/>
              </a:rPr>
              <a:t> </a:t>
            </a:r>
            <a:r>
              <a:rPr sz="1200" b="1" spc="50" dirty="0">
                <a:solidFill>
                  <a:srgbClr val="2F2E2B"/>
                </a:solidFill>
                <a:latin typeface="Trebuchet MS"/>
                <a:cs typeface="Trebuchet MS"/>
              </a:rPr>
              <a:t>et</a:t>
            </a:r>
            <a:r>
              <a:rPr sz="1200" b="1" spc="55" dirty="0">
                <a:solidFill>
                  <a:srgbClr val="2F2E2B"/>
                </a:solidFill>
                <a:latin typeface="Trebuchet MS"/>
                <a:cs typeface="Trebuchet MS"/>
              </a:rPr>
              <a:t> </a:t>
            </a:r>
            <a:r>
              <a:rPr sz="1200" b="1" spc="95" dirty="0">
                <a:solidFill>
                  <a:srgbClr val="2F2E2B"/>
                </a:solidFill>
                <a:latin typeface="Trebuchet MS"/>
                <a:cs typeface="Trebuchet MS"/>
              </a:rPr>
              <a:t>les</a:t>
            </a:r>
            <a:r>
              <a:rPr sz="1200" b="1" spc="55" dirty="0">
                <a:solidFill>
                  <a:srgbClr val="2F2E2B"/>
                </a:solidFill>
                <a:latin typeface="Trebuchet MS"/>
                <a:cs typeface="Trebuchet MS"/>
              </a:rPr>
              <a:t> </a:t>
            </a:r>
            <a:r>
              <a:rPr sz="1200" b="1" spc="80" dirty="0">
                <a:solidFill>
                  <a:srgbClr val="2F2E2B"/>
                </a:solidFill>
                <a:latin typeface="Trebuchet MS"/>
                <a:cs typeface="Trebuchet MS"/>
              </a:rPr>
              <a:t>sites</a:t>
            </a:r>
            <a:r>
              <a:rPr sz="1200" b="1" spc="60" dirty="0">
                <a:solidFill>
                  <a:srgbClr val="2F2E2B"/>
                </a:solidFill>
                <a:latin typeface="Trebuchet MS"/>
                <a:cs typeface="Trebuchet MS"/>
              </a:rPr>
              <a:t> </a:t>
            </a:r>
            <a:r>
              <a:rPr sz="1200" b="1" spc="90" dirty="0">
                <a:solidFill>
                  <a:srgbClr val="2F2E2B"/>
                </a:solidFill>
                <a:latin typeface="Trebuchet MS"/>
                <a:cs typeface="Trebuchet MS"/>
              </a:rPr>
              <a:t>ActuTL</a:t>
            </a:r>
            <a:r>
              <a:rPr sz="1200" b="1" spc="70" dirty="0">
                <a:solidFill>
                  <a:srgbClr val="2F2E2B"/>
                </a:solidFill>
                <a:latin typeface="Trebuchet MS"/>
                <a:cs typeface="Trebuchet MS"/>
              </a:rPr>
              <a:t> </a:t>
            </a:r>
            <a:r>
              <a:rPr sz="1200" spc="60" dirty="0">
                <a:solidFill>
                  <a:srgbClr val="2F2E2B"/>
                </a:solidFill>
                <a:latin typeface="Trebuchet MS"/>
                <a:cs typeface="Trebuchet MS"/>
              </a:rPr>
              <a:t>ainsi</a:t>
            </a:r>
            <a:r>
              <a:rPr sz="1200" spc="75" dirty="0">
                <a:solidFill>
                  <a:srgbClr val="2F2E2B"/>
                </a:solidFill>
                <a:latin typeface="Trebuchet MS"/>
                <a:cs typeface="Trebuchet MS"/>
              </a:rPr>
              <a:t> </a:t>
            </a:r>
            <a:r>
              <a:rPr sz="1200" spc="114" dirty="0">
                <a:solidFill>
                  <a:srgbClr val="2F2E2B"/>
                </a:solidFill>
                <a:latin typeface="Trebuchet MS"/>
                <a:cs typeface="Trebuchet MS"/>
              </a:rPr>
              <a:t>que</a:t>
            </a:r>
            <a:r>
              <a:rPr sz="1200" spc="70" dirty="0">
                <a:solidFill>
                  <a:srgbClr val="2F2E2B"/>
                </a:solidFill>
                <a:latin typeface="Trebuchet MS"/>
                <a:cs typeface="Trebuchet MS"/>
              </a:rPr>
              <a:t> </a:t>
            </a:r>
            <a:r>
              <a:rPr sz="1200" spc="125" dirty="0">
                <a:solidFill>
                  <a:srgbClr val="2F2E2B"/>
                </a:solidFill>
                <a:latin typeface="Trebuchet MS"/>
                <a:cs typeface="Trebuchet MS"/>
              </a:rPr>
              <a:t>nos</a:t>
            </a:r>
            <a:r>
              <a:rPr sz="1200" spc="70" dirty="0">
                <a:solidFill>
                  <a:srgbClr val="2F2E2B"/>
                </a:solidFill>
                <a:latin typeface="Trebuchet MS"/>
                <a:cs typeface="Trebuchet MS"/>
              </a:rPr>
              <a:t> </a:t>
            </a:r>
            <a:r>
              <a:rPr sz="1200" b="1" spc="85" dirty="0">
                <a:solidFill>
                  <a:srgbClr val="2F2E2B"/>
                </a:solidFill>
                <a:latin typeface="Trebuchet MS"/>
                <a:cs typeface="Trebuchet MS"/>
              </a:rPr>
              <a:t>réseaux</a:t>
            </a:r>
            <a:r>
              <a:rPr sz="1200" b="1" spc="60" dirty="0">
                <a:solidFill>
                  <a:srgbClr val="2F2E2B"/>
                </a:solidFill>
                <a:latin typeface="Trebuchet MS"/>
                <a:cs typeface="Trebuchet MS"/>
              </a:rPr>
              <a:t> </a:t>
            </a:r>
            <a:r>
              <a:rPr sz="1200" b="1" spc="90" dirty="0">
                <a:solidFill>
                  <a:srgbClr val="2F2E2B"/>
                </a:solidFill>
                <a:latin typeface="Trebuchet MS"/>
                <a:cs typeface="Trebuchet MS"/>
              </a:rPr>
              <a:t>sociaux</a:t>
            </a:r>
            <a:r>
              <a:rPr sz="1200" b="1" spc="70" dirty="0">
                <a:solidFill>
                  <a:srgbClr val="2F2E2B"/>
                </a:solidFill>
                <a:latin typeface="Trebuchet MS"/>
                <a:cs typeface="Trebuchet MS"/>
              </a:rPr>
              <a:t> </a:t>
            </a:r>
            <a:r>
              <a:rPr sz="1200" spc="30" dirty="0">
                <a:solidFill>
                  <a:srgbClr val="2F2E2B"/>
                </a:solidFill>
                <a:latin typeface="Trebuchet MS"/>
                <a:cs typeface="Trebuchet MS"/>
              </a:rPr>
              <a:t>et</a:t>
            </a:r>
            <a:r>
              <a:rPr sz="1200" spc="75" dirty="0">
                <a:solidFill>
                  <a:srgbClr val="2F2E2B"/>
                </a:solidFill>
                <a:latin typeface="Trebuchet MS"/>
                <a:cs typeface="Trebuchet MS"/>
              </a:rPr>
              <a:t> </a:t>
            </a:r>
            <a:r>
              <a:rPr sz="1200" spc="105" dirty="0">
                <a:solidFill>
                  <a:srgbClr val="2F2E2B"/>
                </a:solidFill>
                <a:latin typeface="Trebuchet MS"/>
                <a:cs typeface="Trebuchet MS"/>
              </a:rPr>
              <a:t>auprès</a:t>
            </a:r>
            <a:r>
              <a:rPr sz="1200" spc="70" dirty="0">
                <a:solidFill>
                  <a:srgbClr val="2F2E2B"/>
                </a:solidFill>
                <a:latin typeface="Trebuchet MS"/>
                <a:cs typeface="Trebuchet MS"/>
              </a:rPr>
              <a:t> </a:t>
            </a:r>
            <a:r>
              <a:rPr sz="1200" spc="130" dirty="0">
                <a:solidFill>
                  <a:srgbClr val="2F2E2B"/>
                </a:solidFill>
                <a:latin typeface="Trebuchet MS"/>
                <a:cs typeface="Trebuchet MS"/>
              </a:rPr>
              <a:t>des</a:t>
            </a:r>
            <a:r>
              <a:rPr sz="1200" spc="75" dirty="0">
                <a:solidFill>
                  <a:srgbClr val="2F2E2B"/>
                </a:solidFill>
                <a:latin typeface="Trebuchet MS"/>
                <a:cs typeface="Trebuchet MS"/>
              </a:rPr>
              <a:t> </a:t>
            </a:r>
            <a:r>
              <a:rPr sz="1200" spc="90" dirty="0">
                <a:solidFill>
                  <a:srgbClr val="2F2E2B"/>
                </a:solidFill>
                <a:latin typeface="Trebuchet MS"/>
                <a:cs typeface="Trebuchet MS"/>
              </a:rPr>
              <a:t>organisations</a:t>
            </a:r>
            <a:r>
              <a:rPr sz="1200" spc="70" dirty="0">
                <a:solidFill>
                  <a:srgbClr val="2F2E2B"/>
                </a:solidFill>
                <a:latin typeface="Trebuchet MS"/>
                <a:cs typeface="Trebuchet MS"/>
              </a:rPr>
              <a:t> </a:t>
            </a:r>
            <a:r>
              <a:rPr sz="1200" spc="85" dirty="0">
                <a:solidFill>
                  <a:srgbClr val="2F2E2B"/>
                </a:solidFill>
                <a:latin typeface="Trebuchet MS"/>
                <a:cs typeface="Trebuchet MS"/>
              </a:rPr>
              <a:t>professionnelles.</a:t>
            </a:r>
            <a:endParaRPr sz="1200">
              <a:latin typeface="Trebuchet MS"/>
              <a:cs typeface="Trebuchet MS"/>
            </a:endParaRPr>
          </a:p>
          <a:p>
            <a:pPr marL="12700">
              <a:lnSpc>
                <a:spcPct val="100000"/>
              </a:lnSpc>
              <a:spcBef>
                <a:spcPts val="270"/>
              </a:spcBef>
            </a:pPr>
            <a:r>
              <a:rPr sz="1200" b="1" spc="100" dirty="0">
                <a:solidFill>
                  <a:srgbClr val="2F2E2B"/>
                </a:solidFill>
                <a:latin typeface="Trebuchet MS"/>
                <a:cs typeface="Trebuchet MS"/>
              </a:rPr>
              <a:t>Les</a:t>
            </a:r>
            <a:r>
              <a:rPr sz="1200" b="1" spc="60" dirty="0">
                <a:solidFill>
                  <a:srgbClr val="2F2E2B"/>
                </a:solidFill>
                <a:latin typeface="Trebuchet MS"/>
                <a:cs typeface="Trebuchet MS"/>
              </a:rPr>
              <a:t> </a:t>
            </a:r>
            <a:r>
              <a:rPr sz="1200" b="1" spc="40" dirty="0">
                <a:solidFill>
                  <a:srgbClr val="2F2E2B"/>
                </a:solidFill>
                <a:latin typeface="Trebuchet MS"/>
                <a:cs typeface="Trebuchet MS"/>
              </a:rPr>
              <a:t>6</a:t>
            </a:r>
            <a:r>
              <a:rPr sz="1200" b="1" spc="60" dirty="0">
                <a:solidFill>
                  <a:srgbClr val="2F2E2B"/>
                </a:solidFill>
                <a:latin typeface="Trebuchet MS"/>
                <a:cs typeface="Trebuchet MS"/>
              </a:rPr>
              <a:t> </a:t>
            </a:r>
            <a:r>
              <a:rPr sz="1200" b="1" spc="90" dirty="0">
                <a:solidFill>
                  <a:srgbClr val="2F2E2B"/>
                </a:solidFill>
                <a:latin typeface="Trebuchet MS"/>
                <a:cs typeface="Trebuchet MS"/>
              </a:rPr>
              <a:t>lauréats</a:t>
            </a:r>
            <a:r>
              <a:rPr sz="1200" b="1" spc="60" dirty="0">
                <a:solidFill>
                  <a:srgbClr val="2F2E2B"/>
                </a:solidFill>
                <a:latin typeface="Trebuchet MS"/>
                <a:cs typeface="Trebuchet MS"/>
              </a:rPr>
              <a:t> </a:t>
            </a:r>
            <a:r>
              <a:rPr sz="1200" b="1" spc="75" dirty="0">
                <a:solidFill>
                  <a:srgbClr val="2F2E2B"/>
                </a:solidFill>
                <a:latin typeface="Trebuchet MS"/>
                <a:cs typeface="Trebuchet MS"/>
              </a:rPr>
              <a:t>bénéficient</a:t>
            </a:r>
            <a:r>
              <a:rPr sz="1200" b="1" spc="60" dirty="0">
                <a:solidFill>
                  <a:srgbClr val="2F2E2B"/>
                </a:solidFill>
                <a:latin typeface="Trebuchet MS"/>
                <a:cs typeface="Trebuchet MS"/>
              </a:rPr>
              <a:t> d’une </a:t>
            </a:r>
            <a:r>
              <a:rPr sz="1200" b="1" spc="95" dirty="0">
                <a:solidFill>
                  <a:srgbClr val="2F2E2B"/>
                </a:solidFill>
                <a:latin typeface="Trebuchet MS"/>
                <a:cs typeface="Trebuchet MS"/>
              </a:rPr>
              <a:t>mise</a:t>
            </a:r>
            <a:r>
              <a:rPr sz="1200" b="1" spc="60" dirty="0">
                <a:solidFill>
                  <a:srgbClr val="2F2E2B"/>
                </a:solidFill>
                <a:latin typeface="Trebuchet MS"/>
                <a:cs typeface="Trebuchet MS"/>
              </a:rPr>
              <a:t> </a:t>
            </a:r>
            <a:r>
              <a:rPr sz="1200" b="1" spc="65" dirty="0">
                <a:solidFill>
                  <a:srgbClr val="2F2E2B"/>
                </a:solidFill>
                <a:latin typeface="Trebuchet MS"/>
                <a:cs typeface="Trebuchet MS"/>
              </a:rPr>
              <a:t>en</a:t>
            </a:r>
            <a:r>
              <a:rPr sz="1200" b="1" spc="60" dirty="0">
                <a:solidFill>
                  <a:srgbClr val="2F2E2B"/>
                </a:solidFill>
                <a:latin typeface="Trebuchet MS"/>
                <a:cs typeface="Trebuchet MS"/>
              </a:rPr>
              <a:t> </a:t>
            </a:r>
            <a:r>
              <a:rPr sz="1200" b="1" spc="85" dirty="0">
                <a:solidFill>
                  <a:srgbClr val="2F2E2B"/>
                </a:solidFill>
                <a:latin typeface="Trebuchet MS"/>
                <a:cs typeface="Trebuchet MS"/>
              </a:rPr>
              <a:t>avant</a:t>
            </a:r>
            <a:r>
              <a:rPr sz="1200" b="1" spc="60" dirty="0">
                <a:solidFill>
                  <a:srgbClr val="2F2E2B"/>
                </a:solidFill>
                <a:latin typeface="Trebuchet MS"/>
                <a:cs typeface="Trebuchet MS"/>
              </a:rPr>
              <a:t> </a:t>
            </a:r>
            <a:r>
              <a:rPr sz="1200" b="1" spc="65" dirty="0">
                <a:solidFill>
                  <a:srgbClr val="2F2E2B"/>
                </a:solidFill>
                <a:latin typeface="Trebuchet MS"/>
                <a:cs typeface="Trebuchet MS"/>
              </a:rPr>
              <a:t>importante.</a:t>
            </a:r>
            <a:endParaRPr sz="1200">
              <a:latin typeface="Trebuchet MS"/>
              <a:cs typeface="Trebuchet MS"/>
            </a:endParaRPr>
          </a:p>
        </p:txBody>
      </p:sp>
      <p:sp>
        <p:nvSpPr>
          <p:cNvPr id="11" name="object 11"/>
          <p:cNvSpPr/>
          <p:nvPr/>
        </p:nvSpPr>
        <p:spPr>
          <a:xfrm>
            <a:off x="9033678" y="4161807"/>
            <a:ext cx="323850" cy="323850"/>
          </a:xfrm>
          <a:custGeom>
            <a:avLst/>
            <a:gdLst/>
            <a:ahLst/>
            <a:cxnLst/>
            <a:rect l="l" t="t" r="r" b="b"/>
            <a:pathLst>
              <a:path w="323850" h="323850">
                <a:moveTo>
                  <a:pt x="161876" y="323753"/>
                </a:moveTo>
                <a:lnTo>
                  <a:pt x="118843" y="317971"/>
                </a:lnTo>
                <a:lnTo>
                  <a:pt x="80174" y="301652"/>
                </a:lnTo>
                <a:lnTo>
                  <a:pt x="47412" y="276341"/>
                </a:lnTo>
                <a:lnTo>
                  <a:pt x="22100" y="243579"/>
                </a:lnTo>
                <a:lnTo>
                  <a:pt x="5782" y="204910"/>
                </a:lnTo>
                <a:lnTo>
                  <a:pt x="0" y="161876"/>
                </a:lnTo>
                <a:lnTo>
                  <a:pt x="5782" y="118843"/>
                </a:lnTo>
                <a:lnTo>
                  <a:pt x="22100" y="80174"/>
                </a:lnTo>
                <a:lnTo>
                  <a:pt x="47412" y="47412"/>
                </a:lnTo>
                <a:lnTo>
                  <a:pt x="80174" y="22100"/>
                </a:lnTo>
                <a:lnTo>
                  <a:pt x="118843" y="5782"/>
                </a:lnTo>
                <a:lnTo>
                  <a:pt x="161876" y="0"/>
                </a:lnTo>
                <a:lnTo>
                  <a:pt x="204910" y="5782"/>
                </a:lnTo>
                <a:lnTo>
                  <a:pt x="243579" y="22100"/>
                </a:lnTo>
                <a:lnTo>
                  <a:pt x="276341" y="47412"/>
                </a:lnTo>
                <a:lnTo>
                  <a:pt x="301652" y="80174"/>
                </a:lnTo>
                <a:lnTo>
                  <a:pt x="317971" y="118843"/>
                </a:lnTo>
                <a:lnTo>
                  <a:pt x="323753" y="161876"/>
                </a:lnTo>
                <a:lnTo>
                  <a:pt x="317971" y="204910"/>
                </a:lnTo>
                <a:lnTo>
                  <a:pt x="301652" y="243579"/>
                </a:lnTo>
                <a:lnTo>
                  <a:pt x="276341" y="276341"/>
                </a:lnTo>
                <a:lnTo>
                  <a:pt x="243579" y="301652"/>
                </a:lnTo>
                <a:lnTo>
                  <a:pt x="204910" y="317971"/>
                </a:lnTo>
                <a:lnTo>
                  <a:pt x="161876" y="323753"/>
                </a:lnTo>
                <a:close/>
              </a:path>
            </a:pathLst>
          </a:custGeom>
          <a:solidFill>
            <a:srgbClr val="C79940"/>
          </a:solidFill>
        </p:spPr>
        <p:txBody>
          <a:bodyPr wrap="square" lIns="0" tIns="0" rIns="0" bIns="0" rtlCol="0"/>
          <a:lstStyle/>
          <a:p>
            <a:endParaRPr/>
          </a:p>
        </p:txBody>
      </p:sp>
      <p:sp>
        <p:nvSpPr>
          <p:cNvPr id="12" name="object 12"/>
          <p:cNvSpPr txBox="1"/>
          <p:nvPr/>
        </p:nvSpPr>
        <p:spPr>
          <a:xfrm>
            <a:off x="8692417" y="4693050"/>
            <a:ext cx="1328420" cy="310515"/>
          </a:xfrm>
          <a:prstGeom prst="rect">
            <a:avLst/>
          </a:prstGeom>
        </p:spPr>
        <p:txBody>
          <a:bodyPr vert="horz" wrap="square" lIns="0" tIns="15240" rIns="0" bIns="0" rtlCol="0">
            <a:spAutoFit/>
          </a:bodyPr>
          <a:lstStyle/>
          <a:p>
            <a:pPr marL="12700">
              <a:lnSpc>
                <a:spcPct val="100000"/>
              </a:lnSpc>
              <a:spcBef>
                <a:spcPts val="120"/>
              </a:spcBef>
            </a:pPr>
            <a:r>
              <a:rPr sz="1850" spc="175" dirty="0">
                <a:solidFill>
                  <a:srgbClr val="2F2E2B"/>
                </a:solidFill>
                <a:latin typeface="Trebuchet MS"/>
                <a:cs typeface="Trebuchet MS"/>
              </a:rPr>
              <a:t>Bénéficier</a:t>
            </a:r>
            <a:endParaRPr sz="1850">
              <a:latin typeface="Trebuchet MS"/>
              <a:cs typeface="Trebuchet MS"/>
            </a:endParaRPr>
          </a:p>
        </p:txBody>
      </p:sp>
      <p:sp>
        <p:nvSpPr>
          <p:cNvPr id="13" name="object 13"/>
          <p:cNvSpPr txBox="1"/>
          <p:nvPr/>
        </p:nvSpPr>
        <p:spPr>
          <a:xfrm>
            <a:off x="8336888" y="5178652"/>
            <a:ext cx="2039620" cy="437515"/>
          </a:xfrm>
          <a:prstGeom prst="rect">
            <a:avLst/>
          </a:prstGeom>
        </p:spPr>
        <p:txBody>
          <a:bodyPr vert="horz" wrap="square" lIns="0" tIns="12065" rIns="0" bIns="0" rtlCol="0">
            <a:spAutoFit/>
          </a:bodyPr>
          <a:lstStyle/>
          <a:p>
            <a:pPr marL="626110" marR="5080" indent="-614045">
              <a:lnSpc>
                <a:spcPct val="117500"/>
              </a:lnSpc>
              <a:spcBef>
                <a:spcPts val="95"/>
              </a:spcBef>
            </a:pP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a:t>
            </a:r>
            <a:r>
              <a:rPr sz="1150" spc="55" dirty="0">
                <a:solidFill>
                  <a:srgbClr val="2F2E2B"/>
                </a:solidFill>
                <a:latin typeface="Trebuchet MS"/>
                <a:cs typeface="Trebuchet MS"/>
              </a:rPr>
              <a:t> </a:t>
            </a:r>
            <a:r>
              <a:rPr sz="1150" spc="95" dirty="0">
                <a:solidFill>
                  <a:srgbClr val="2F2E2B"/>
                </a:solidFill>
                <a:latin typeface="Trebuchet MS"/>
                <a:cs typeface="Trebuchet MS"/>
              </a:rPr>
              <a:t>reconnaissance</a:t>
            </a:r>
            <a:r>
              <a:rPr sz="1150" spc="55" dirty="0">
                <a:solidFill>
                  <a:srgbClr val="2F2E2B"/>
                </a:solidFill>
                <a:latin typeface="Trebuchet MS"/>
                <a:cs typeface="Trebuchet MS"/>
              </a:rPr>
              <a:t> </a:t>
            </a:r>
            <a:r>
              <a:rPr sz="1150" spc="100" dirty="0">
                <a:solidFill>
                  <a:srgbClr val="2F2E2B"/>
                </a:solidFill>
                <a:latin typeface="Trebuchet MS"/>
                <a:cs typeface="Trebuchet MS"/>
              </a:rPr>
              <a:t>de</a:t>
            </a:r>
            <a:r>
              <a:rPr sz="1150" spc="55" dirty="0">
                <a:solidFill>
                  <a:srgbClr val="2F2E2B"/>
                </a:solidFill>
                <a:latin typeface="Trebuchet MS"/>
                <a:cs typeface="Trebuchet MS"/>
              </a:rPr>
              <a:t> </a:t>
            </a:r>
            <a:r>
              <a:rPr sz="1150" spc="30" dirty="0">
                <a:solidFill>
                  <a:srgbClr val="2F2E2B"/>
                </a:solidFill>
                <a:latin typeface="Trebuchet MS"/>
                <a:cs typeface="Trebuchet MS"/>
              </a:rPr>
              <a:t>la </a:t>
            </a:r>
            <a:r>
              <a:rPr sz="1150" spc="-330" dirty="0">
                <a:solidFill>
                  <a:srgbClr val="2F2E2B"/>
                </a:solidFill>
                <a:latin typeface="Trebuchet MS"/>
                <a:cs typeface="Trebuchet MS"/>
              </a:rPr>
              <a:t> </a:t>
            </a:r>
            <a:r>
              <a:rPr sz="1150" spc="90" dirty="0">
                <a:solidFill>
                  <a:srgbClr val="2F2E2B"/>
                </a:solidFill>
                <a:latin typeface="Trebuchet MS"/>
                <a:cs typeface="Trebuchet MS"/>
              </a:rPr>
              <a:t>profession</a:t>
            </a:r>
            <a:endParaRPr sz="1150">
              <a:latin typeface="Trebuchet MS"/>
              <a:cs typeface="Trebuchet MS"/>
            </a:endParaRPr>
          </a:p>
        </p:txBody>
      </p:sp>
      <p:pic>
        <p:nvPicPr>
          <p:cNvPr id="14" name="object 5">
            <a:extLst>
              <a:ext uri="{FF2B5EF4-FFF2-40B4-BE49-F238E27FC236}">
                <a16:creationId xmlns:a16="http://schemas.microsoft.com/office/drawing/2014/main" id="{80D160A9-DA7B-0ADD-CBC9-5F2FAB3EF2D8}"/>
              </a:ext>
            </a:extLst>
          </p:cNvPr>
          <p:cNvPicPr/>
          <p:nvPr/>
        </p:nvPicPr>
        <p:blipFill>
          <a:blip r:embed="rId2" cstate="print"/>
          <a:stretch>
            <a:fillRect/>
          </a:stretch>
        </p:blipFill>
        <p:spPr>
          <a:xfrm>
            <a:off x="8561544" y="6266716"/>
            <a:ext cx="1685424" cy="10664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 y="1571625"/>
            <a:ext cx="10671783" cy="553998"/>
          </a:xfrm>
        </p:spPr>
        <p:txBody>
          <a:bodyPr/>
          <a:lstStyle/>
          <a:p>
            <a:pPr algn="ctr"/>
            <a:r>
              <a:rPr lang="fr-FR" b="1" i="0" u="none" strike="noStrike" dirty="0">
                <a:solidFill>
                  <a:srgbClr val="302E2C"/>
                </a:solidFill>
                <a:effectLst/>
              </a:rPr>
              <a:t>Fiche d’identité </a:t>
            </a:r>
            <a:endParaRPr lang="fr-FR" dirty="0"/>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6121" b="23658"/>
          <a:stretch/>
        </p:blipFill>
        <p:spPr>
          <a:xfrm>
            <a:off x="-21618" y="0"/>
            <a:ext cx="10715017"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778282" y="2640680"/>
            <a:ext cx="4114800" cy="3600986"/>
          </a:xfrm>
          <a:prstGeom prst="rect">
            <a:avLst/>
          </a:prstGeom>
          <a:noFill/>
        </p:spPr>
        <p:txBody>
          <a:bodyPr wrap="square">
            <a:spAutoFit/>
          </a:bodyPr>
          <a:lstStyle/>
          <a:p>
            <a:r>
              <a:rPr lang="fr-FR" sz="1200" b="1" dirty="0">
                <a:solidFill>
                  <a:srgbClr val="302E2C"/>
                </a:solidFill>
                <a:latin typeface="Times New Roman"/>
                <a:ea typeface="+mj-ea"/>
                <a:cs typeface="Times New Roman"/>
              </a:rPr>
              <a:t>Raison sociale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Activité(s) principale(s) </a:t>
            </a:r>
            <a:r>
              <a:rPr lang="fr-FR" sz="1200" dirty="0">
                <a:solidFill>
                  <a:srgbClr val="302E2C"/>
                </a:solidFill>
                <a:latin typeface="Times New Roman"/>
                <a:ea typeface="+mj-ea"/>
                <a:cs typeface="Times New Roman"/>
              </a:rPr>
              <a:t>:</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Actionnariat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Fonds propres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a:t>
            </a:r>
            <a:r>
              <a:rPr lang="fr-FR" sz="1200" b="1" dirty="0" err="1">
                <a:solidFill>
                  <a:srgbClr val="302E2C"/>
                </a:solidFill>
                <a:latin typeface="Times New Roman"/>
                <a:ea typeface="+mj-ea"/>
                <a:cs typeface="Times New Roman"/>
              </a:rPr>
              <a:t>Siren</a:t>
            </a:r>
            <a:r>
              <a:rPr lang="fr-FR" sz="1200" b="1" dirty="0">
                <a:solidFill>
                  <a:srgbClr val="302E2C"/>
                </a:solidFill>
                <a:latin typeface="Times New Roman"/>
                <a:ea typeface="+mj-ea"/>
                <a:cs typeface="Times New Roman"/>
              </a:rPr>
              <a:t>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p:txBody>
      </p:sp>
      <p:sp>
        <p:nvSpPr>
          <p:cNvPr id="9" name="ZoneTexte 8">
            <a:extLst>
              <a:ext uri="{FF2B5EF4-FFF2-40B4-BE49-F238E27FC236}">
                <a16:creationId xmlns:a16="http://schemas.microsoft.com/office/drawing/2014/main" id="{86C3A085-4402-3706-1973-E92B081BA53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317500" y="6753225"/>
            <a:ext cx="9982200" cy="33855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*Afin que la rédaction bénéficie des mêmes éléments d’informations pour toutes les candidatures, merci de remplir intégralement ce questionnaire et de le compléter avec les documents demandés. Les informations communiquées resteront CONFIDENTIELLES même si votre candidature au titre de PME de l’Année 2022 n’est pas retenue</a:t>
            </a:r>
            <a:r>
              <a:rPr lang="fr-FR" sz="800" dirty="0">
                <a:latin typeface="Verdana" panose="020B0604030504040204" pitchFamily="34" charset="0"/>
                <a:ea typeface="Verdana" panose="020B0604030504040204" pitchFamily="34" charset="0"/>
                <a:cs typeface="Times New Roman" panose="02020603050405020304" pitchFamily="18" charset="0"/>
              </a:rPr>
              <a:t>. </a:t>
            </a:r>
            <a:endParaRPr lang="fr-FR" sz="800" dirty="0">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2" name="object 5">
            <a:extLst>
              <a:ext uri="{FF2B5EF4-FFF2-40B4-BE49-F238E27FC236}">
                <a16:creationId xmlns:a16="http://schemas.microsoft.com/office/drawing/2014/main" id="{C3F34908-FCA8-9440-C873-570A1B58C78C}"/>
              </a:ext>
            </a:extLst>
          </p:cNvPr>
          <p:cNvPicPr/>
          <p:nvPr/>
        </p:nvPicPr>
        <p:blipFill>
          <a:blip r:embed="rId3" cstate="print"/>
          <a:stretch>
            <a:fillRect/>
          </a:stretch>
        </p:blipFill>
        <p:spPr>
          <a:xfrm>
            <a:off x="9271000" y="64582"/>
            <a:ext cx="1295400" cy="738425"/>
          </a:xfrm>
          <a:prstGeom prst="rect">
            <a:avLst/>
          </a:prstGeom>
        </p:spPr>
      </p:pic>
      <p:sp>
        <p:nvSpPr>
          <p:cNvPr id="13" name="ZoneTexte 12">
            <a:extLst>
              <a:ext uri="{FF2B5EF4-FFF2-40B4-BE49-F238E27FC236}">
                <a16:creationId xmlns:a16="http://schemas.microsoft.com/office/drawing/2014/main" id="{2C862525-E0AF-2C22-563F-690379006286}"/>
              </a:ext>
            </a:extLst>
          </p:cNvPr>
          <p:cNvSpPr txBox="1"/>
          <p:nvPr/>
        </p:nvSpPr>
        <p:spPr>
          <a:xfrm>
            <a:off x="5899150" y="2363681"/>
            <a:ext cx="4114800" cy="4154984"/>
          </a:xfrm>
          <a:prstGeom prst="rect">
            <a:avLst/>
          </a:prstGeom>
          <a:noFill/>
        </p:spPr>
        <p:txBody>
          <a:bodyPr wrap="square">
            <a:spAutoFit/>
          </a:bodyPr>
          <a:lstStyle/>
          <a:p>
            <a:r>
              <a:rPr lang="fr-FR" sz="1200" b="1" dirty="0">
                <a:solidFill>
                  <a:srgbClr val="302E2C"/>
                </a:solidFill>
                <a:latin typeface="Times New Roman"/>
                <a:ea typeface="+mj-ea"/>
                <a:cs typeface="Times New Roman"/>
              </a:rPr>
              <a:t>Nom du Dirigeant *:</a:t>
            </a:r>
          </a:p>
          <a:p>
            <a:endParaRPr lang="fr-FR" sz="1200" b="1"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Adhérent à un groupement ou un réseau </a:t>
            </a:r>
            <a:r>
              <a:rPr lang="fr-FR" sz="1200" dirty="0">
                <a:solidFill>
                  <a:srgbClr val="302E2C"/>
                </a:solidFill>
                <a:latin typeface="Times New Roman"/>
                <a:ea typeface="+mj-ea"/>
                <a:cs typeface="Times New Roman"/>
              </a:rPr>
              <a:t>*: </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Oui</a:t>
            </a:r>
          </a:p>
          <a:p>
            <a:pPr marL="285750" indent="-285750">
              <a:buFont typeface="Wingdings" panose="05000000000000000000" pitchFamily="2" charset="2"/>
              <a:buChar char="q"/>
            </a:pPr>
            <a:r>
              <a:rPr lang="fr-FR" sz="1200" dirty="0">
                <a:solidFill>
                  <a:srgbClr val="302E2C"/>
                </a:solidFill>
                <a:latin typeface="Times New Roman"/>
                <a:ea typeface="+mj-ea"/>
                <a:cs typeface="Times New Roman"/>
              </a:rPr>
              <a:t>Non</a:t>
            </a:r>
          </a:p>
          <a:p>
            <a:r>
              <a:rPr lang="fr-FR" sz="1200" b="1" dirty="0">
                <a:solidFill>
                  <a:srgbClr val="302E2C"/>
                </a:solidFill>
                <a:latin typeface="Times New Roman"/>
                <a:ea typeface="+mj-ea"/>
                <a:cs typeface="Times New Roman"/>
              </a:rPr>
              <a:t>Si oui préciser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Mobile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E-mail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Site web </a:t>
            </a:r>
            <a:r>
              <a:rPr lang="fr-FR" sz="1200" dirty="0">
                <a:solidFill>
                  <a:srgbClr val="302E2C"/>
                </a:solidFill>
                <a:latin typeface="Times New Roman"/>
                <a:ea typeface="+mj-ea"/>
                <a:cs typeface="Times New Roman"/>
              </a:rPr>
              <a:t>: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Adresse</a:t>
            </a:r>
            <a:r>
              <a:rPr lang="fr-FR" sz="1200" dirty="0">
                <a:solidFill>
                  <a:srgbClr val="302E2C"/>
                </a:solidFill>
                <a:latin typeface="Times New Roman"/>
                <a:ea typeface="+mj-ea"/>
                <a:cs typeface="Times New Roman"/>
              </a:rPr>
              <a:t> *: </a:t>
            </a:r>
          </a:p>
          <a:p>
            <a:endParaRPr lang="fr-FR" sz="1200" dirty="0">
              <a:solidFill>
                <a:srgbClr val="302E2C"/>
              </a:solidFill>
              <a:latin typeface="Times New Roman"/>
              <a:ea typeface="+mj-ea"/>
              <a:cs typeface="Times New Roman"/>
            </a:endParaRPr>
          </a:p>
          <a:p>
            <a:endParaRPr lang="fr-FR" sz="1200" dirty="0">
              <a:solidFill>
                <a:srgbClr val="302E2C"/>
              </a:solidFill>
              <a:latin typeface="Times New Roman"/>
              <a:ea typeface="+mj-ea"/>
              <a:cs typeface="Times New Roman"/>
            </a:endParaRPr>
          </a:p>
          <a:p>
            <a:r>
              <a:rPr lang="fr-FR" sz="1200" b="1" dirty="0">
                <a:solidFill>
                  <a:srgbClr val="302E2C"/>
                </a:solidFill>
                <a:latin typeface="Times New Roman"/>
                <a:ea typeface="+mj-ea"/>
                <a:cs typeface="Times New Roman"/>
              </a:rPr>
              <a:t>Code postal </a:t>
            </a:r>
            <a:r>
              <a:rPr lang="fr-FR" sz="1200" dirty="0">
                <a:solidFill>
                  <a:srgbClr val="302E2C"/>
                </a:solidFill>
                <a:latin typeface="Times New Roman"/>
                <a:ea typeface="+mj-ea"/>
                <a:cs typeface="Times New Roman"/>
              </a:rPr>
              <a:t>*:</a:t>
            </a:r>
          </a:p>
        </p:txBody>
      </p:sp>
      <p:cxnSp>
        <p:nvCxnSpPr>
          <p:cNvPr id="14" name="Connecteur droit 13">
            <a:extLst>
              <a:ext uri="{FF2B5EF4-FFF2-40B4-BE49-F238E27FC236}">
                <a16:creationId xmlns:a16="http://schemas.microsoft.com/office/drawing/2014/main" id="{80138978-3F0B-A1F7-7002-93403E32E998}"/>
              </a:ext>
            </a:extLst>
          </p:cNvPr>
          <p:cNvCxnSpPr/>
          <p:nvPr/>
        </p:nvCxnSpPr>
        <p:spPr>
          <a:xfrm>
            <a:off x="5422900" y="3286650"/>
            <a:ext cx="0" cy="2880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1654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03427"/>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469900" y="2571843"/>
            <a:ext cx="9753600" cy="2677656"/>
          </a:xfrm>
          <a:prstGeom prst="rect">
            <a:avLst/>
          </a:prstGeom>
          <a:noFill/>
        </p:spPr>
        <p:txBody>
          <a:bodyPr wrap="square">
            <a:spAutoFit/>
          </a:bodyPr>
          <a:lstStyle/>
          <a:p>
            <a:r>
              <a:rPr lang="fr-FR" sz="1400" b="1" dirty="0">
                <a:solidFill>
                  <a:srgbClr val="302E2C"/>
                </a:solidFill>
                <a:latin typeface="Times New Roman"/>
                <a:ea typeface="+mj-ea"/>
                <a:cs typeface="Times New Roman"/>
              </a:rPr>
              <a:t>Chiffre d’affaires 2021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Chiffre d’affaires précédent 2020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d’exploitation : </a:t>
            </a:r>
          </a:p>
          <a:p>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Dernier Résultat net (après impôts) : </a:t>
            </a:r>
          </a:p>
          <a:p>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Chiffre d’Affaires Transport (en millions d’euros) :</a:t>
            </a:r>
          </a:p>
          <a:p>
            <a:pPr lvl="0"/>
            <a:endParaRPr lang="fr-FR" sz="1400" b="1" dirty="0">
              <a:solidFill>
                <a:srgbClr val="302E2C"/>
              </a:solidFill>
              <a:latin typeface="Times New Roman"/>
              <a:ea typeface="+mj-ea"/>
              <a:cs typeface="Times New Roman"/>
            </a:endParaRP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241300" y="7118188"/>
            <a:ext cx="9525000" cy="215444"/>
          </a:xfrm>
          <a:prstGeom prst="rect">
            <a:avLst/>
          </a:prstGeom>
          <a:noFill/>
        </p:spPr>
        <p:txBody>
          <a:bodyPr wrap="square">
            <a:spAutoFit/>
          </a:bodyPr>
          <a:lstStyle/>
          <a:p>
            <a:pPr algn="just"/>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CBCBC4B1-7D82-4A26-003D-98E6D1E3E704}"/>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2684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Principaux chiffres du dernier exercice</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850900" y="2723358"/>
            <a:ext cx="9525000" cy="2462213"/>
          </a:xfrm>
          <a:prstGeom prst="rect">
            <a:avLst/>
          </a:prstGeom>
          <a:noFill/>
        </p:spPr>
        <p:txBody>
          <a:bodyPr wrap="square">
            <a:spAutoFit/>
          </a:bodyPr>
          <a:lstStyle/>
          <a:p>
            <a:pPr lvl="0"/>
            <a:r>
              <a:rPr lang="fr-FR" sz="1400" b="1" dirty="0">
                <a:solidFill>
                  <a:srgbClr val="302E2C"/>
                </a:solidFill>
                <a:latin typeface="Times New Roman"/>
                <a:ea typeface="+mj-ea"/>
                <a:cs typeface="Times New Roman"/>
              </a:rPr>
              <a:t>Chiffre d’Affaires Logistique :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Surface d’entreposage (m2 ou m3)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Effectif Total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Nombre de conducteurs :</a:t>
            </a:r>
          </a:p>
          <a:p>
            <a:r>
              <a:rPr lang="fr-FR" sz="1400" b="1" dirty="0">
                <a:solidFill>
                  <a:srgbClr val="302E2C"/>
                </a:solidFill>
                <a:latin typeface="Times New Roman"/>
                <a:ea typeface="+mj-ea"/>
                <a:cs typeface="Times New Roman"/>
              </a:rPr>
              <a:t> </a:t>
            </a:r>
          </a:p>
          <a:p>
            <a:pPr lvl="0"/>
            <a:r>
              <a:rPr lang="fr-FR" sz="1400" b="1" dirty="0">
                <a:solidFill>
                  <a:srgbClr val="302E2C"/>
                </a:solidFill>
                <a:latin typeface="Times New Roman"/>
                <a:ea typeface="+mj-ea"/>
                <a:cs typeface="Times New Roman"/>
              </a:rPr>
              <a:t>Parc moteurs : </a:t>
            </a:r>
          </a:p>
          <a:p>
            <a:pPr lvl="0"/>
            <a:endParaRPr lang="fr-FR" sz="1400" b="1" dirty="0">
              <a:solidFill>
                <a:srgbClr val="302E2C"/>
              </a:solidFill>
              <a:latin typeface="Times New Roman"/>
              <a:ea typeface="+mj-ea"/>
              <a:cs typeface="Times New Roman"/>
            </a:endParaRPr>
          </a:p>
          <a:p>
            <a:pPr lvl="0"/>
            <a:r>
              <a:rPr lang="fr-FR" sz="1400" b="1" dirty="0">
                <a:solidFill>
                  <a:srgbClr val="302E2C"/>
                </a:solidFill>
                <a:latin typeface="Times New Roman"/>
                <a:ea typeface="+mj-ea"/>
                <a:cs typeface="Times New Roman"/>
              </a:rPr>
              <a:t>Parc non moteurs :</a:t>
            </a: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056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0A78C34F-8B58-ABBD-9155-325568BB8FE5}"/>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2026349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829604"/>
            <a:ext cx="10671783" cy="553998"/>
          </a:xfrm>
        </p:spPr>
        <p:txBody>
          <a:bodyPr/>
          <a:lstStyle/>
          <a:p>
            <a:pPr algn="ctr"/>
            <a:r>
              <a:rPr lang="fr-FR" dirty="0">
                <a:solidFill>
                  <a:srgbClr val="302E2C"/>
                </a:solidFill>
              </a:rPr>
              <a:t>Estimations pour l’exercice 2022 et +</a:t>
            </a: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584200" y="2828918"/>
            <a:ext cx="9525000" cy="3754874"/>
          </a:xfrm>
          <a:prstGeom prst="rect">
            <a:avLst/>
          </a:prstGeom>
          <a:noFill/>
        </p:spPr>
        <p:txBody>
          <a:bodyPr wrap="square">
            <a:spAutoFit/>
          </a:bodyPr>
          <a:lstStyle/>
          <a:p>
            <a:r>
              <a:rPr lang="fr-FR" sz="1400" b="1" dirty="0"/>
              <a:t>Projets de croissance : </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r>
              <a:rPr lang="fr-FR" sz="1400" b="1" dirty="0"/>
              <a:t>Événements particuliers (recrutements, investissements…) :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Rubrique à compléter IMPÉRATIVEMENT par une copie des liasses fiscales des trois derniers exercices comptables.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274DBE9E-82F5-00EE-DEEE-20CCA0C3B01C}"/>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11906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8917" y="1773436"/>
            <a:ext cx="10671783" cy="2769989"/>
          </a:xfrm>
        </p:spPr>
        <p:txBody>
          <a:bodyPr/>
          <a:lstStyle/>
          <a:p>
            <a:pPr algn="ctr"/>
            <a:r>
              <a:rPr lang="fr-FR" dirty="0">
                <a:solidFill>
                  <a:srgbClr val="302E2C"/>
                </a:solidFill>
              </a:rPr>
              <a:t>Etoile du Transport Durable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353708" y="2783556"/>
            <a:ext cx="9982200" cy="3754874"/>
          </a:xfrm>
          <a:prstGeom prst="rect">
            <a:avLst/>
          </a:prstGeom>
          <a:noFill/>
        </p:spPr>
        <p:txBody>
          <a:bodyPr wrap="square">
            <a:spAutoFit/>
          </a:bodyPr>
          <a:lstStyle/>
          <a:p>
            <a:pPr lvl="0"/>
            <a:r>
              <a:rPr lang="fr-FR" sz="1400" b="1" dirty="0"/>
              <a:t>Quelle est votre stratégie de transition écologique </a:t>
            </a:r>
            <a:r>
              <a:rPr lang="fr-FR" sz="1400" dirty="0"/>
              <a:t>(choix des énergies, multimodal, organisation de transport, écoconduite…) ?</a:t>
            </a:r>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endParaRPr lang="fr-FR" sz="1400" i="1" dirty="0"/>
          </a:p>
          <a:p>
            <a:pPr lvl="0"/>
            <a:endParaRPr lang="fr-FR" sz="1400"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7058025"/>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BB750A59-CC7F-2155-6935-F7BBAD882E3E}"/>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578187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1ACCD-F0FF-706F-28F4-7AAF04B45F2D}"/>
              </a:ext>
            </a:extLst>
          </p:cNvPr>
          <p:cNvSpPr>
            <a:spLocks noGrp="1"/>
          </p:cNvSpPr>
          <p:nvPr>
            <p:ph type="title"/>
          </p:nvPr>
        </p:nvSpPr>
        <p:spPr>
          <a:xfrm>
            <a:off x="10808" y="1707786"/>
            <a:ext cx="10671783" cy="702039"/>
          </a:xfrm>
        </p:spPr>
        <p:txBody>
          <a:bodyPr/>
          <a:lstStyle/>
          <a:p>
            <a:pPr algn="ctr"/>
            <a:r>
              <a:rPr lang="fr-FR" dirty="0">
                <a:solidFill>
                  <a:srgbClr val="302E2C"/>
                </a:solidFill>
              </a:rPr>
              <a:t>Développement commercial de l’entreprise</a:t>
            </a:r>
            <a:br>
              <a:rPr lang="fr-FR" sz="3600" i="1" dirty="0">
                <a:solidFill>
                  <a:srgbClr val="E20019"/>
                </a:solidFill>
                <a:latin typeface="Verdana" panose="020B0604030504040204" pitchFamily="34" charset="0"/>
                <a:ea typeface="Verdana" panose="020B0604030504040204" pitchFamily="34" charset="0"/>
              </a:rPr>
            </a:br>
            <a:br>
              <a:rPr lang="fr-FR" sz="3600" i="1" dirty="0">
                <a:solidFill>
                  <a:srgbClr val="E20019"/>
                </a:solidFill>
                <a:latin typeface="Verdana" panose="020B0604030504040204" pitchFamily="34" charset="0"/>
                <a:ea typeface="Verdana" panose="020B0604030504040204" pitchFamily="34" charset="0"/>
              </a:rPr>
            </a:br>
            <a:endParaRPr lang="fr-FR" dirty="0">
              <a:solidFill>
                <a:srgbClr val="302E2C"/>
              </a:solidFill>
            </a:endParaRPr>
          </a:p>
        </p:txBody>
      </p:sp>
      <p:pic>
        <p:nvPicPr>
          <p:cNvPr id="5" name="Image 4" descr="Une image contenant ciel, eau, extérieur, très coloré&#10;&#10;Description générée automatiquement">
            <a:extLst>
              <a:ext uri="{FF2B5EF4-FFF2-40B4-BE49-F238E27FC236}">
                <a16:creationId xmlns:a16="http://schemas.microsoft.com/office/drawing/2014/main" id="{D9EF1B20-7398-D28E-D5C7-40EC41266C07}"/>
              </a:ext>
            </a:extLst>
          </p:cNvPr>
          <p:cNvPicPr>
            <a:picLocks noChangeAspect="1"/>
          </p:cNvPicPr>
          <p:nvPr/>
        </p:nvPicPr>
        <p:blipFill rotWithShape="1">
          <a:blip r:embed="rId2">
            <a:extLst>
              <a:ext uri="{28A0092B-C50C-407E-A947-70E740481C1C}">
                <a14:useLocalDpi xmlns:a14="http://schemas.microsoft.com/office/drawing/2010/main" val="0"/>
              </a:ext>
            </a:extLst>
          </a:blip>
          <a:srcRect t="66121" b="23658"/>
          <a:stretch/>
        </p:blipFill>
        <p:spPr>
          <a:xfrm>
            <a:off x="-21617" y="0"/>
            <a:ext cx="10693400" cy="1525322"/>
          </a:xfrm>
          <a:prstGeom prst="rect">
            <a:avLst/>
          </a:prstGeom>
        </p:spPr>
      </p:pic>
      <p:sp>
        <p:nvSpPr>
          <p:cNvPr id="7" name="ZoneTexte 6">
            <a:extLst>
              <a:ext uri="{FF2B5EF4-FFF2-40B4-BE49-F238E27FC236}">
                <a16:creationId xmlns:a16="http://schemas.microsoft.com/office/drawing/2014/main" id="{978A3A1F-2223-B246-9094-C1737D234286}"/>
              </a:ext>
            </a:extLst>
          </p:cNvPr>
          <p:cNvSpPr txBox="1"/>
          <p:nvPr/>
        </p:nvSpPr>
        <p:spPr>
          <a:xfrm>
            <a:off x="698500" y="2638425"/>
            <a:ext cx="9525000" cy="4185761"/>
          </a:xfrm>
          <a:prstGeom prst="rect">
            <a:avLst/>
          </a:prstGeom>
          <a:noFill/>
        </p:spPr>
        <p:txBody>
          <a:bodyPr wrap="square">
            <a:spAutoFit/>
          </a:bodyPr>
          <a:lstStyle/>
          <a:p>
            <a:pPr lvl="0"/>
            <a:r>
              <a:rPr lang="fr-FR" sz="1400" b="1" dirty="0"/>
              <a:t>Initiatives nouvelles - </a:t>
            </a:r>
            <a:r>
              <a:rPr lang="fr-FR" sz="1400" b="1" i="1" dirty="0"/>
              <a:t>Commercial et/ou marketing/communication </a:t>
            </a:r>
            <a:r>
              <a:rPr lang="fr-FR" sz="1400" b="1" dirty="0"/>
              <a:t>:</a:t>
            </a: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endParaRPr lang="fr-FR" sz="1400" b="1" dirty="0">
              <a:solidFill>
                <a:srgbClr val="302E2C"/>
              </a:solidFill>
              <a:latin typeface="Times New Roman"/>
              <a:ea typeface="+mj-ea"/>
              <a:cs typeface="Times New Roman"/>
            </a:endParaRPr>
          </a:p>
          <a:p>
            <a:pPr lvl="0"/>
            <a:r>
              <a:rPr lang="fr-FR" sz="1400" b="1" dirty="0"/>
              <a:t>	</a:t>
            </a: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a:p>
            <a:pPr lvl="0"/>
            <a:endParaRPr lang="fr-FR" sz="1400" b="1" dirty="0">
              <a:solidFill>
                <a:srgbClr val="302E2C"/>
              </a:solidFill>
              <a:latin typeface="Times New Roman"/>
              <a:ea typeface="+mj-ea"/>
              <a:cs typeface="Times New Roman"/>
            </a:endParaRPr>
          </a:p>
        </p:txBody>
      </p:sp>
      <p:sp>
        <p:nvSpPr>
          <p:cNvPr id="11" name="ZoneTexte 10">
            <a:extLst>
              <a:ext uri="{FF2B5EF4-FFF2-40B4-BE49-F238E27FC236}">
                <a16:creationId xmlns:a16="http://schemas.microsoft.com/office/drawing/2014/main" id="{0DEF15EF-D662-EA21-E2DF-53DFA692E01B}"/>
              </a:ext>
            </a:extLst>
          </p:cNvPr>
          <p:cNvSpPr txBox="1"/>
          <p:nvPr/>
        </p:nvSpPr>
        <p:spPr>
          <a:xfrm>
            <a:off x="469900" y="6955187"/>
            <a:ext cx="9525000" cy="215444"/>
          </a:xfrm>
          <a:prstGeom prst="rect">
            <a:avLst/>
          </a:prstGeom>
          <a:noFill/>
        </p:spPr>
        <p:txBody>
          <a:bodyPr wrap="square">
            <a:spAutoFit/>
          </a:bodyPr>
          <a:lstStyle/>
          <a:p>
            <a:pPr algn="just">
              <a:spcAft>
                <a:spcPts val="0"/>
              </a:spcAft>
            </a:pPr>
            <a:r>
              <a:rPr lang="fr-FR" sz="800" i="1" dirty="0">
                <a:latin typeface="Verdana" panose="020B0604030504040204" pitchFamily="34" charset="0"/>
                <a:ea typeface="Verdana" panose="020B0604030504040204" pitchFamily="34" charset="0"/>
                <a:cs typeface="Times New Roman" panose="02020603050405020304" pitchFamily="18" charset="0"/>
              </a:rPr>
              <a:t>Merci de joindre des exemplaires de documents commerciaux ou autres qui illustreraient les initiatives citées.</a:t>
            </a:r>
          </a:p>
        </p:txBody>
      </p:sp>
      <p:pic>
        <p:nvPicPr>
          <p:cNvPr id="3" name="object 5">
            <a:extLst>
              <a:ext uri="{FF2B5EF4-FFF2-40B4-BE49-F238E27FC236}">
                <a16:creationId xmlns:a16="http://schemas.microsoft.com/office/drawing/2014/main" id="{1807E5B1-7B7E-E9E5-22F2-1074CFDD0488}"/>
              </a:ext>
            </a:extLst>
          </p:cNvPr>
          <p:cNvPicPr/>
          <p:nvPr/>
        </p:nvPicPr>
        <p:blipFill>
          <a:blip r:embed="rId3" cstate="print"/>
          <a:stretch>
            <a:fillRect/>
          </a:stretch>
        </p:blipFill>
        <p:spPr>
          <a:xfrm>
            <a:off x="9271000" y="64582"/>
            <a:ext cx="1295400" cy="738425"/>
          </a:xfrm>
          <a:prstGeom prst="rect">
            <a:avLst/>
          </a:prstGeom>
        </p:spPr>
      </p:pic>
      <p:sp>
        <p:nvSpPr>
          <p:cNvPr id="4" name="ZoneTexte 3">
            <a:extLst>
              <a:ext uri="{FF2B5EF4-FFF2-40B4-BE49-F238E27FC236}">
                <a16:creationId xmlns:a16="http://schemas.microsoft.com/office/drawing/2014/main" id="{3B8174FD-0D20-77F9-CA11-B1034C7D6842}"/>
              </a:ext>
            </a:extLst>
          </p:cNvPr>
          <p:cNvSpPr txBox="1"/>
          <p:nvPr/>
        </p:nvSpPr>
        <p:spPr>
          <a:xfrm>
            <a:off x="5346700" y="7134225"/>
            <a:ext cx="5219700" cy="307777"/>
          </a:xfrm>
          <a:prstGeom prst="rect">
            <a:avLst/>
          </a:prstGeom>
          <a:noFill/>
        </p:spPr>
        <p:txBody>
          <a:bodyPr wrap="square">
            <a:spAutoFit/>
          </a:bodyPr>
          <a:lstStyle/>
          <a:p>
            <a:pPr algn="r"/>
            <a:r>
              <a:rPr lang="fr-FR" sz="1400" dirty="0">
                <a:solidFill>
                  <a:srgbClr val="C79940"/>
                </a:solidFill>
              </a:rPr>
              <a:t>DOSSIER DE CANDIDATURE | TRANSPORT DURABLE 2022</a:t>
            </a:r>
          </a:p>
        </p:txBody>
      </p:sp>
    </p:spTree>
    <p:extLst>
      <p:ext uri="{BB962C8B-B14F-4D97-AF65-F5344CB8AC3E}">
        <p14:creationId xmlns:p14="http://schemas.microsoft.com/office/powerpoint/2010/main" val="2868732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TotalTime>
  <Words>872</Words>
  <Application>Microsoft Macintosh PowerPoint</Application>
  <PresentationFormat>Personnalisé</PresentationFormat>
  <Paragraphs>252</Paragraphs>
  <Slides>15</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Calibri</vt:lpstr>
      <vt:lpstr>Tahoma</vt:lpstr>
      <vt:lpstr>Times New Roman</vt:lpstr>
      <vt:lpstr>Trebuchet MS</vt:lpstr>
      <vt:lpstr>Verdana</vt:lpstr>
      <vt:lpstr>Wingdings</vt:lpstr>
      <vt:lpstr>Office Theme</vt:lpstr>
      <vt:lpstr>TRANSPORT DURABLE Dossier de candidature</vt:lpstr>
      <vt:lpstr>DOSSIER DE CANDIDATURE 2020</vt:lpstr>
      <vt:lpstr>DOSSIER DE CANDIDATURE 2022 POURQUOI CANDIDATER ?</vt:lpstr>
      <vt:lpstr>Fiche d’identité </vt:lpstr>
      <vt:lpstr>Principaux chiffres du dernier exercice</vt:lpstr>
      <vt:lpstr>Principaux chiffres du dernier exercice</vt:lpstr>
      <vt:lpstr>Estimations pour l’exercice 2022 et +</vt:lpstr>
      <vt:lpstr>Etoile du Transport Durable    </vt:lpstr>
      <vt:lpstr>Développement commercial de l’entreprise  </vt:lpstr>
      <vt:lpstr>Événements marquants de l’entreprise   </vt:lpstr>
      <vt:lpstr>Politique RH   </vt:lpstr>
      <vt:lpstr>Historique de l’entreprise    </vt:lpstr>
      <vt:lpstr>Documents complémentaires à nous envoyer  </vt:lpstr>
      <vt:lpstr>Merci !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PME DE L'ANNEE (297 × 210 mm)</dc:title>
  <dc:creator>Aissatou GUERA BARI</dc:creator>
  <cp:keywords>DAFLExu8WXI,BAEuxcJQetY</cp:keywords>
  <cp:lastModifiedBy>ILY Gwenaelle</cp:lastModifiedBy>
  <cp:revision>7</cp:revision>
  <dcterms:created xsi:type="dcterms:W3CDTF">2022-09-02T12:11:49Z</dcterms:created>
  <dcterms:modified xsi:type="dcterms:W3CDTF">2022-09-02T15:31:58Z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2022-09-02T00:00:00Z</vt:filetime>
  </property>
  <property fmtid="{D5CDD505-2E9C-101B-9397-08002B2CF9AE}" pid="3" name="Creator">
    <vt:lpwstr>Canva</vt:lpwstr>
  </property>
  <property fmtid="{D5CDD505-2E9C-101B-9397-08002B2CF9AE}" pid="4" name="LastSaved">
    <vt:filetime>2022-09-02T00:00:00Z</vt:filetime>
  </property>
</Properties>
</file>